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2994" y="480"/>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3/27/2025</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s://player.vimeo.com/video/1067699887" TargetMode="External"/><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t="3307" b="3307"/>
          <a:stretch/>
        </p:blipFill>
        <p:spPr bwMode="auto">
          <a:xfrm>
            <a:off x="447284" y="0"/>
            <a:ext cx="8315716" cy="4363513"/>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1869317" y="3505200"/>
            <a:ext cx="5429695" cy="553998"/>
          </a:xfrm>
          <a:prstGeom prst="rect">
            <a:avLst/>
          </a:prstGeom>
        </p:spPr>
        <p:txBody>
          <a:bodyPr wrap="square" lIns="0" tIns="0" rIns="0" bIns="0" anchor="t">
            <a:spAutoFit/>
          </a:bodyPr>
          <a:lstStyle/>
          <a:p>
            <a:pPr algn="ctr"/>
            <a:r>
              <a:rPr lang="en-US" sz="1800" b="1" dirty="0">
                <a:ln w="3175">
                  <a:noFill/>
                </a:ln>
                <a:solidFill>
                  <a:schemeClr val="bg1"/>
                </a:solidFill>
                <a:latin typeface="Century Gothic" panose="020B0502020202020204" pitchFamily="34" charset="0"/>
              </a:rPr>
              <a:t>JUST LISTED FOR $310,00 IN SUMMERVILLE</a:t>
            </a:r>
          </a:p>
          <a:p>
            <a:pPr algn="ctr"/>
            <a:r>
              <a:rPr lang="en-US" sz="1800" b="1" dirty="0">
                <a:ln w="3175">
                  <a:noFill/>
                </a:ln>
                <a:solidFill>
                  <a:schemeClr val="bg1"/>
                </a:solidFill>
                <a:latin typeface="Century Gothic" panose="020B0502020202020204" pitchFamily="34" charset="0"/>
              </a:rPr>
              <a:t>Open House Saturday 3/29 from 1-3PM</a:t>
            </a:r>
          </a:p>
        </p:txBody>
      </p:sp>
      <p:sp>
        <p:nvSpPr>
          <p:cNvPr id="2" name="Title 1"/>
          <p:cNvSpPr>
            <a:spLocks noGrp="1"/>
          </p:cNvSpPr>
          <p:nvPr>
            <p:ph type="ctrTitle"/>
          </p:nvPr>
        </p:nvSpPr>
        <p:spPr>
          <a:xfrm>
            <a:off x="1836018" y="4362617"/>
            <a:ext cx="5476800" cy="503391"/>
          </a:xfrm>
          <a:solidFill>
            <a:schemeClr val="tx2"/>
          </a:solidFill>
        </p:spPr>
        <p:txBody>
          <a:bodyPr anchor="ctr">
            <a:noAutofit/>
          </a:bodyPr>
          <a:lstStyle/>
          <a:p>
            <a:r>
              <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503 Amberjack Way</a:t>
            </a:r>
            <a:br>
              <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1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Marlin Estates | Summerville, SC 29485 | MLS# 25008114 | $310,000</a:t>
            </a:r>
            <a:endParaRPr lang="en-US" sz="11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0" y="4870401"/>
            <a:ext cx="7315200" cy="3684311"/>
          </a:xfrm>
        </p:spPr>
        <p:txBody>
          <a:bodyPr anchor="ctr">
            <a:noAutofit/>
          </a:bodyPr>
          <a:lstStyle/>
          <a:p>
            <a:r>
              <a:rPr lang="en-US" sz="1100" dirty="0">
                <a:solidFill>
                  <a:schemeClr val="tx1">
                    <a:lumMod val="50000"/>
                    <a:lumOff val="50000"/>
                  </a:schemeClr>
                </a:solidFill>
                <a:latin typeface="Century Gothic" panose="020B0502020202020204" pitchFamily="34" charset="0"/>
                <a:cs typeface="Microsoft Sans Serif" panose="020B0604020202020204" pitchFamily="34" charset="0"/>
              </a:rPr>
              <a:t>Welcome to 503 Amberjack Way in the Quiet Pocket Neighborhood of Marlin Estates in Summerville, SC! Nestled in a serene setting where the only sounds you'll hear are the chirping of birds, this adorable 3-bedroom, 2-bath brick ranch offers a peaceful retreat while being just minutes away from shopping and dining, and less than 10 minutes from Historic Downtown Summerville. This well-maintained home exudes charm and character, featuring stunning archways and classic chair-height molding that add a touch of elegance. Energy-efficient solar panels are also included, offering savings on energy bills and the unique benefit of transferring to the next owner. As you enter, the spacious living room invites you to relax or entertain by the cozy wood-burning fireplace.</a:t>
            </a:r>
          </a:p>
          <a:p>
            <a:r>
              <a:rPr lang="en-US" sz="1100" dirty="0">
                <a:solidFill>
                  <a:schemeClr val="tx1">
                    <a:lumMod val="50000"/>
                    <a:lumOff val="50000"/>
                  </a:schemeClr>
                </a:solidFill>
                <a:latin typeface="Century Gothic" panose="020B0502020202020204" pitchFamily="34" charset="0"/>
                <a:cs typeface="Microsoft Sans Serif" panose="020B0604020202020204" pitchFamily="34" charset="0"/>
              </a:rPr>
              <a:t>A separate dining room provides a perfect space for hosting friends and family. The heart of the home is the kitchen, where you'll find updated appliances, freshly painted cabinets, and beautiful granite countertops, making it an ideal space for cooking and gathering.</a:t>
            </a:r>
          </a:p>
          <a:p>
            <a:r>
              <a:rPr lang="en-US" sz="1100" dirty="0">
                <a:solidFill>
                  <a:schemeClr val="tx1">
                    <a:lumMod val="50000"/>
                    <a:lumOff val="50000"/>
                  </a:schemeClr>
                </a:solidFill>
                <a:latin typeface="Century Gothic" panose="020B0502020202020204" pitchFamily="34" charset="0"/>
                <a:cs typeface="Microsoft Sans Serif" panose="020B0604020202020204" pitchFamily="34" charset="0"/>
              </a:rPr>
              <a:t>The home offers two good-sized guest rooms that share a full bath, perfect for family or guests. The large Master Suite is a true retreat, complete with dual closets, a ceiling fan, and a private </a:t>
            </a:r>
            <a:r>
              <a:rPr lang="en-US" sz="1100" dirty="0" err="1">
                <a:solidFill>
                  <a:schemeClr val="tx1">
                    <a:lumMod val="50000"/>
                    <a:lumOff val="50000"/>
                  </a:schemeClr>
                </a:solidFill>
                <a:latin typeface="Century Gothic" panose="020B0502020202020204" pitchFamily="34" charset="0"/>
                <a:cs typeface="Microsoft Sans Serif" panose="020B0604020202020204" pitchFamily="34" charset="0"/>
              </a:rPr>
              <a:t>en</a:t>
            </a:r>
            <a:r>
              <a:rPr lang="en-US" sz="1100" dirty="0">
                <a:solidFill>
                  <a:schemeClr val="tx1">
                    <a:lumMod val="50000"/>
                    <a:lumOff val="50000"/>
                  </a:schemeClr>
                </a:solidFill>
                <a:latin typeface="Century Gothic" panose="020B0502020202020204" pitchFamily="34" charset="0"/>
                <a:cs typeface="Microsoft Sans Serif" panose="020B0604020202020204" pitchFamily="34" charset="0"/>
              </a:rPr>
              <a:t> suite bathroom.</a:t>
            </a:r>
          </a:p>
          <a:p>
            <a:r>
              <a:rPr lang="en-US" sz="1100" dirty="0">
                <a:solidFill>
                  <a:schemeClr val="tx1">
                    <a:lumMod val="50000"/>
                    <a:lumOff val="50000"/>
                  </a:schemeClr>
                </a:solidFill>
                <a:latin typeface="Century Gothic" panose="020B0502020202020204" pitchFamily="34" charset="0"/>
                <a:cs typeface="Microsoft Sans Serif" panose="020B0604020202020204" pitchFamily="34" charset="0"/>
              </a:rPr>
              <a:t>Step outside to the back patio, which is perfect for grilling and entertaining, while the large fully-fenced backyard provides ample space for outdoor activities. Situated on nearly a 1/4-acre lot, the possibilities are endless to make this your personal oasis.</a:t>
            </a:r>
          </a:p>
          <a:p>
            <a:r>
              <a:rPr lang="en-US" sz="1100" dirty="0">
                <a:solidFill>
                  <a:schemeClr val="tx1">
                    <a:lumMod val="50000"/>
                    <a:lumOff val="50000"/>
                  </a:schemeClr>
                </a:solidFill>
                <a:latin typeface="Century Gothic" panose="020B0502020202020204" pitchFamily="34" charset="0"/>
                <a:cs typeface="Microsoft Sans Serif" panose="020B0604020202020204" pitchFamily="34" charset="0"/>
              </a:rPr>
              <a:t>Don't miss out on the opportunity to make 503 Amberjack Way your home sweet home. </a:t>
            </a:r>
          </a:p>
          <a:p>
            <a:r>
              <a:rPr lang="en-US" sz="1100" dirty="0">
                <a:solidFill>
                  <a:schemeClr val="tx1">
                    <a:lumMod val="50000"/>
                    <a:lumOff val="50000"/>
                  </a:schemeClr>
                </a:solidFill>
                <a:latin typeface="Century Gothic" panose="020B0502020202020204" pitchFamily="34" charset="0"/>
                <a:cs typeface="Microsoft Sans Serif" panose="020B0604020202020204" pitchFamily="34" charset="0"/>
              </a:rPr>
              <a:t>Book your showing today!</a:t>
            </a:r>
            <a:endParaRPr lang="en-US" sz="1100" i="1" dirty="0">
              <a:solidFill>
                <a:schemeClr val="tx1">
                  <a:lumMod val="50000"/>
                  <a:lumOff val="50000"/>
                </a:schemeClr>
              </a:solidFill>
              <a:latin typeface="Century Gothic" panose="020B0502020202020204" pitchFamily="34" charset="0"/>
              <a:cs typeface="Microsoft Sans Serif" panose="020B0604020202020204" pitchFamily="34" charset="0"/>
            </a:endParaRPr>
          </a:p>
          <a:p>
            <a:r>
              <a:rPr lang="en-US" sz="1100" dirty="0">
                <a:solidFill>
                  <a:schemeClr val="tx1">
                    <a:lumMod val="50000"/>
                    <a:lumOff val="50000"/>
                  </a:schemeClr>
                </a:solidFill>
                <a:latin typeface="Century Gothic" panose="020B0502020202020204" pitchFamily="34" charset="0"/>
                <a:cs typeface="Microsoft Sans Serif" panose="020B0604020202020204" pitchFamily="34" charset="0"/>
                <a:hlinkClick r:id="rId3"/>
              </a:rPr>
              <a:t>House Tour</a:t>
            </a:r>
            <a:endParaRPr lang="en-US" sz="1100" dirty="0">
              <a:solidFill>
                <a:schemeClr val="tx1">
                  <a:lumMod val="50000"/>
                  <a:lumOff val="50000"/>
                </a:schemeClr>
              </a:solidFill>
              <a:latin typeface="Century Gothic" panose="020B0502020202020204" pitchFamily="34" charset="0"/>
              <a:cs typeface="Microsoft Sans Serif" panose="020B0604020202020204" pitchFamily="34" charset="0"/>
            </a:endParaRP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919200" y="8935594"/>
            <a:ext cx="5476801"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Realty Preferred Group | 824 Johnnie Dodds Blvd | Mt Pleasant, SC 29464</a:t>
            </a:r>
          </a:p>
        </p:txBody>
      </p:sp>
      <p:sp>
        <p:nvSpPr>
          <p:cNvPr id="21" name="Rectangle 20"/>
          <p:cNvSpPr/>
          <p:nvPr/>
        </p:nvSpPr>
        <p:spPr>
          <a:xfrm>
            <a:off x="1" y="8560713"/>
            <a:ext cx="7315199" cy="430887"/>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Elissa Campbell</a:t>
            </a:r>
          </a:p>
          <a:p>
            <a:pPr algn="ctr"/>
            <a:r>
              <a:rPr lang="en-US" sz="1050" dirty="0">
                <a:latin typeface="Century Gothic" panose="020B0502020202020204" pitchFamily="34" charset="0"/>
              </a:rPr>
              <a:t>843-853-1433 | elissa.campbell@agentownedrealty.com</a:t>
            </a:r>
          </a:p>
        </p:txBody>
      </p:sp>
      <p:pic>
        <p:nvPicPr>
          <p:cNvPr id="7" name="Picture 6">
            <a:extLst>
              <a:ext uri="{FF2B5EF4-FFF2-40B4-BE49-F238E27FC236}">
                <a16:creationId xmlns:a16="http://schemas.microsoft.com/office/drawing/2014/main" id="{47FCEB88-EAC6-7E4A-0BC6-B5FCDD8DA75D}"/>
              </a:ext>
            </a:extLst>
          </p:cNvPr>
          <p:cNvPicPr>
            <a:picLocks/>
          </p:cNvPicPr>
          <p:nvPr/>
        </p:nvPicPr>
        <p:blipFill>
          <a:blip r:embed="rId4" cstate="print">
            <a:extLst>
              <a:ext uri="{28A0092B-C50C-407E-A947-70E740481C1C}">
                <a14:useLocalDpi xmlns:a14="http://schemas.microsoft.com/office/drawing/2010/main" val="0"/>
              </a:ext>
            </a:extLst>
          </a:blip>
          <a:srcRect/>
          <a:stretch/>
        </p:blipFill>
        <p:spPr>
          <a:xfrm>
            <a:off x="0" y="0"/>
            <a:ext cx="1837944" cy="1225296"/>
          </a:xfrm>
          <a:prstGeom prst="rect">
            <a:avLst/>
          </a:prstGeom>
          <a:ln w="12700">
            <a:solidFill>
              <a:schemeClr val="bg1"/>
            </a:solid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421" y="2424974"/>
            <a:ext cx="1833558" cy="1222372"/>
          </a:xfrm>
          <a:prstGeom prst="rect">
            <a:avLst/>
          </a:prstGeom>
          <a:ln w="12700">
            <a:solidFill>
              <a:schemeClr val="bg1"/>
            </a:solidFill>
          </a:ln>
        </p:spPr>
      </p:pic>
      <p:pic>
        <p:nvPicPr>
          <p:cNvPr id="4" name="Picture 3">
            <a:extLst>
              <a:ext uri="{FF2B5EF4-FFF2-40B4-BE49-F238E27FC236}">
                <a16:creationId xmlns:a16="http://schemas.microsoft.com/office/drawing/2014/main" id="{415E4C6E-C430-7E19-2EED-A4F0FD4A6AD9}"/>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105" y="1201646"/>
            <a:ext cx="1834189" cy="1222792"/>
          </a:xfrm>
          <a:prstGeom prst="rect">
            <a:avLst/>
          </a:prstGeom>
          <a:ln w="12700">
            <a:solidFill>
              <a:schemeClr val="bg1"/>
            </a:solidFill>
          </a:ln>
        </p:spPr>
      </p:pic>
      <p:pic>
        <p:nvPicPr>
          <p:cNvPr id="9" name="Picture 8">
            <a:extLst>
              <a:ext uri="{FF2B5EF4-FFF2-40B4-BE49-F238E27FC236}">
                <a16:creationId xmlns:a16="http://schemas.microsoft.com/office/drawing/2014/main" id="{FB1F376E-3331-E81E-7B42-37DC5B237BFB}"/>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274" y="3643543"/>
            <a:ext cx="1834654" cy="1221829"/>
          </a:xfrm>
          <a:prstGeom prst="rect">
            <a:avLst/>
          </a:prstGeom>
          <a:ln w="12700">
            <a:solidFill>
              <a:schemeClr val="bg1"/>
            </a:solidFill>
          </a:ln>
        </p:spPr>
      </p:pic>
      <p:pic>
        <p:nvPicPr>
          <p:cNvPr id="18" name="Picture 2">
            <a:extLst>
              <a:ext uri="{FF2B5EF4-FFF2-40B4-BE49-F238E27FC236}">
                <a16:creationId xmlns:a16="http://schemas.microsoft.com/office/drawing/2014/main" id="{D4B76D46-7400-86B3-23B2-0B07A82F0774}"/>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9182971" y="6019800"/>
            <a:ext cx="914400" cy="209352"/>
          </a:xfrm>
          <a:prstGeom prst="rect">
            <a:avLst/>
          </a:prstGeom>
          <a:noFill/>
          <a:extLst>
            <a:ext uri="{909E8E84-426E-40DD-AFC4-6F175D3DCCD1}">
              <a14:hiddenFill xmlns:a14="http://schemas.microsoft.com/office/drawing/2010/main">
                <a:solidFill>
                  <a:srgbClr val="FFFFFF"/>
                </a:solidFill>
              </a14:hiddenFill>
            </a:ext>
          </a:extLst>
        </p:spPr>
      </p:pic>
      <p:sp>
        <p:nvSpPr>
          <p:cNvPr id="12" name="Star: 16 Points 11">
            <a:extLst>
              <a:ext uri="{FF2B5EF4-FFF2-40B4-BE49-F238E27FC236}">
                <a16:creationId xmlns:a16="http://schemas.microsoft.com/office/drawing/2014/main" id="{1E2C8B57-FC53-61C9-6879-3B178F7187BF}"/>
              </a:ext>
            </a:extLst>
          </p:cNvPr>
          <p:cNvSpPr/>
          <p:nvPr/>
        </p:nvSpPr>
        <p:spPr>
          <a:xfrm>
            <a:off x="8915400" y="-198330"/>
            <a:ext cx="1975923" cy="1537753"/>
          </a:xfrm>
          <a:prstGeom prst="star16">
            <a:avLst/>
          </a:prstGeom>
          <a:gradFill flip="none" rotWithShape="1">
            <a:gsLst>
              <a:gs pos="0">
                <a:srgbClr val="FFFF00"/>
              </a:gs>
              <a:gs pos="100000">
                <a:schemeClr val="bg2">
                  <a:lumMod val="90000"/>
                </a:schemeClr>
              </a:gs>
            </a:gsLst>
            <a:path path="circle">
              <a:fillToRect l="50000" t="50000" r="50000" b="50000"/>
            </a:path>
            <a:tileRect/>
          </a:gra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455790D-EA18-21FE-32C0-A28AF34EC4D4}"/>
              </a:ext>
            </a:extLst>
          </p:cNvPr>
          <p:cNvSpPr txBox="1"/>
          <p:nvPr/>
        </p:nvSpPr>
        <p:spPr>
          <a:xfrm>
            <a:off x="9123171" y="602568"/>
            <a:ext cx="1560381" cy="400110"/>
          </a:xfrm>
          <a:prstGeom prst="rect">
            <a:avLst/>
          </a:prstGeom>
          <a:noFill/>
        </p:spPr>
        <p:txBody>
          <a:bodyPr wrap="square" rtlCol="0">
            <a:spAutoFit/>
          </a:bodyPr>
          <a:lstStyle/>
          <a:p>
            <a:pPr algn="ctr"/>
            <a:r>
              <a:rPr lang="en-US" sz="1000" b="1" i="1" dirty="0">
                <a:solidFill>
                  <a:srgbClr val="FF0000"/>
                </a:solidFill>
                <a:latin typeface="Avenir Next LT Pro" panose="020B0504020202020204" pitchFamily="34" charset="0"/>
              </a:rPr>
              <a:t>Offering $2500</a:t>
            </a:r>
          </a:p>
          <a:p>
            <a:pPr algn="ctr"/>
            <a:r>
              <a:rPr lang="en-US" sz="1000" b="1" i="1" dirty="0">
                <a:solidFill>
                  <a:srgbClr val="FF0000"/>
                </a:solidFill>
                <a:latin typeface="Avenir Next LT Pro" panose="020B0504020202020204" pitchFamily="34" charset="0"/>
              </a:rPr>
              <a:t>Lender Credit</a:t>
            </a:r>
          </a:p>
        </p:txBody>
      </p:sp>
      <p:sp>
        <p:nvSpPr>
          <p:cNvPr id="22" name="TextBox 21">
            <a:extLst>
              <a:ext uri="{FF2B5EF4-FFF2-40B4-BE49-F238E27FC236}">
                <a16:creationId xmlns:a16="http://schemas.microsoft.com/office/drawing/2014/main" id="{DB696FFF-D012-C737-EBF4-FDCD6A1F1C03}"/>
              </a:ext>
            </a:extLst>
          </p:cNvPr>
          <p:cNvSpPr txBox="1"/>
          <p:nvPr/>
        </p:nvSpPr>
        <p:spPr>
          <a:xfrm>
            <a:off x="9045978" y="97719"/>
            <a:ext cx="1714767" cy="553998"/>
          </a:xfrm>
          <a:prstGeom prst="rect">
            <a:avLst/>
          </a:prstGeom>
          <a:noFill/>
        </p:spPr>
        <p:txBody>
          <a:bodyPr wrap="square">
            <a:spAutoFit/>
          </a:bodyPr>
          <a:lstStyle/>
          <a:p>
            <a:pPr algn="ctr"/>
            <a:r>
              <a:rPr lang="en-US" sz="1000" b="1" dirty="0">
                <a:latin typeface="Avenir Next LT Pro" panose="020B0504020202020204" pitchFamily="34" charset="0"/>
              </a:rPr>
              <a:t>Co-hosting with </a:t>
            </a:r>
            <a:br>
              <a:rPr lang="en-US" sz="1000" b="1" dirty="0">
                <a:latin typeface="Avenir Next LT Pro" panose="020B0504020202020204" pitchFamily="34" charset="0"/>
              </a:rPr>
            </a:br>
            <a:r>
              <a:rPr lang="en-US" sz="1000" b="1" dirty="0">
                <a:latin typeface="Avenir Next LT Pro" panose="020B0504020202020204" pitchFamily="34" charset="0"/>
              </a:rPr>
              <a:t>Lisa Wood from</a:t>
            </a:r>
            <a:br>
              <a:rPr lang="en-US" sz="1000" b="1" dirty="0">
                <a:latin typeface="Avenir Next LT Pro" panose="020B0504020202020204" pitchFamily="34" charset="0"/>
              </a:rPr>
            </a:br>
            <a:r>
              <a:rPr lang="en-US" sz="1000" b="1" dirty="0">
                <a:latin typeface="Avenir Next LT Pro" panose="020B0504020202020204" pitchFamily="34" charset="0"/>
              </a:rPr>
              <a:t>Crown Home Mortgage</a:t>
            </a: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592</TotalTime>
  <Words>372</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Avenir Next LT Pro</vt:lpstr>
      <vt:lpstr>Calibri</vt:lpstr>
      <vt:lpstr>Century Gothic</vt:lpstr>
      <vt:lpstr>Gabriola</vt:lpstr>
      <vt:lpstr>Office Theme</vt:lpstr>
      <vt:lpstr>503 Amberjack Way Marlin Estates | Summerville, SC 29485 | MLS# 25008114 | $310,000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96</cp:revision>
  <dcterms:created xsi:type="dcterms:W3CDTF">2006-08-16T00:00:00Z</dcterms:created>
  <dcterms:modified xsi:type="dcterms:W3CDTF">2025-03-28T00:50:55Z</dcterms:modified>
</cp:coreProperties>
</file>