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15297"/>
    <a:srgbClr val="9D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437" y="108"/>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1/25/2023</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pn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p:cNvSpPr/>
          <p:nvPr/>
        </p:nvSpPr>
        <p:spPr>
          <a:xfrm>
            <a:off x="2547050" y="8946116"/>
            <a:ext cx="3135501" cy="815608"/>
          </a:xfrm>
          <a:prstGeom prst="rect">
            <a:avLst/>
          </a:prstGeom>
        </p:spPr>
        <p:txBody>
          <a:bodyPr wrap="square">
            <a:spAutoFit/>
          </a:bodyPr>
          <a:lstStyle/>
          <a:p>
            <a:pPr algn="ctr"/>
            <a:r>
              <a:rPr lang="en-US" sz="1400" b="1" dirty="0">
                <a:solidFill>
                  <a:srgbClr val="015297"/>
                </a:solidFill>
                <a:latin typeface="Open Sans" panose="020B0606030504020204" pitchFamily="34" charset="0"/>
                <a:ea typeface="Open Sans" panose="020B0606030504020204" pitchFamily="34" charset="0"/>
                <a:cs typeface="Open Sans" panose="020B0606030504020204" pitchFamily="34" charset="0"/>
              </a:rPr>
              <a:t>Ute Appleby</a:t>
            </a:r>
            <a:br>
              <a:rPr lang="en-US" sz="1400" b="1" dirty="0">
                <a:solidFill>
                  <a:srgbClr val="015297"/>
                </a:solidFill>
                <a:latin typeface="Open Sans" panose="020B0606030504020204" pitchFamily="34" charset="0"/>
                <a:ea typeface="Open Sans" panose="020B0606030504020204" pitchFamily="34" charset="0"/>
                <a:cs typeface="Open Sans" panose="020B0606030504020204" pitchFamily="34" charset="0"/>
              </a:rPr>
            </a:br>
            <a:r>
              <a:rPr lang="en-US" sz="1100" dirty="0">
                <a:solidFill>
                  <a:srgbClr val="015297"/>
                </a:solidFill>
                <a:latin typeface="Open Sans" panose="020B0606030504020204" pitchFamily="34" charset="0"/>
                <a:ea typeface="Open Sans" panose="020B0606030504020204" pitchFamily="34" charset="0"/>
                <a:cs typeface="Open Sans" panose="020B0606030504020204" pitchFamily="34" charset="0"/>
              </a:rPr>
              <a:t>843-345-2625</a:t>
            </a:r>
          </a:p>
          <a:p>
            <a:pPr algn="ctr"/>
            <a:r>
              <a:rPr lang="en-US" sz="1100" dirty="0">
                <a:solidFill>
                  <a:srgbClr val="015297"/>
                </a:solidFill>
                <a:latin typeface="Open Sans" panose="020B0606030504020204" pitchFamily="34" charset="0"/>
                <a:ea typeface="Open Sans" panose="020B0606030504020204" pitchFamily="34" charset="0"/>
                <a:cs typeface="Open Sans" panose="020B0606030504020204" pitchFamily="34" charset="0"/>
              </a:rPr>
              <a:t>uappleby@gmail.com</a:t>
            </a:r>
          </a:p>
          <a:p>
            <a:pPr algn="ctr"/>
            <a:r>
              <a:rPr lang="en-US" sz="1100" dirty="0">
                <a:solidFill>
                  <a:srgbClr val="015297"/>
                </a:solidFill>
                <a:latin typeface="Open Sans" panose="020B0606030504020204" pitchFamily="34" charset="0"/>
                <a:ea typeface="Open Sans" panose="020B0606030504020204" pitchFamily="34" charset="0"/>
                <a:cs typeface="Open Sans" panose="020B0606030504020204" pitchFamily="34" charset="0"/>
              </a:rPr>
              <a:t>https://uteappleby.jpar.com/</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105957" y="8822977"/>
            <a:ext cx="707216" cy="10618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8305800" y="8991600"/>
            <a:ext cx="822341" cy="8223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0" y="9827568"/>
            <a:ext cx="8229599" cy="230832"/>
          </a:xfrm>
          <a:prstGeom prst="rect">
            <a:avLst/>
          </a:prstGeom>
        </p:spPr>
        <p:txBody>
          <a:bodyPr wrap="square">
            <a:spAutoFit/>
          </a:bodyPr>
          <a:lstStyle/>
          <a:p>
            <a:pPr algn="ctr"/>
            <a:r>
              <a:rPr lang="en-US" sz="900" dirty="0">
                <a:solidFill>
                  <a:srgbClr val="015297"/>
                </a:solidFill>
                <a:latin typeface="Open Sans" panose="020B0606030504020204" pitchFamily="34" charset="0"/>
                <a:ea typeface="Open Sans" panose="020B0606030504020204" pitchFamily="34" charset="0"/>
                <a:cs typeface="Open Sans" panose="020B0606030504020204" pitchFamily="34" charset="0"/>
              </a:rPr>
              <a:t>JPAR Magnolia Group | 741 Johnnie </a:t>
            </a:r>
            <a:r>
              <a:rPr lang="en-US" sz="900" dirty="0" err="1">
                <a:solidFill>
                  <a:srgbClr val="015297"/>
                </a:solidFill>
                <a:latin typeface="Open Sans" panose="020B0606030504020204" pitchFamily="34" charset="0"/>
                <a:ea typeface="Open Sans" panose="020B0606030504020204" pitchFamily="34" charset="0"/>
                <a:cs typeface="Open Sans" panose="020B0606030504020204" pitchFamily="34" charset="0"/>
              </a:rPr>
              <a:t>Dodds</a:t>
            </a:r>
            <a:r>
              <a:rPr lang="en-US" sz="900" dirty="0">
                <a:solidFill>
                  <a:srgbClr val="015297"/>
                </a:solidFill>
                <a:latin typeface="Open Sans" panose="020B0606030504020204" pitchFamily="34" charset="0"/>
                <a:ea typeface="Open Sans" panose="020B0606030504020204" pitchFamily="34" charset="0"/>
                <a:cs typeface="Open Sans" panose="020B0606030504020204" pitchFamily="34" charset="0"/>
              </a:rPr>
              <a:t> Blvd. Ste 10 | Mt Pleasant, SC 29464</a:t>
            </a: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105957" y="946382"/>
            <a:ext cx="3848872" cy="2254018"/>
          </a:xfrm>
          <a:prstGeom prst="rect">
            <a:avLst/>
          </a:prstGeom>
        </p:spPr>
        <p:txBody>
          <a:bodyPr vert="horz" lIns="101882" tIns="50941" rIns="101882" bIns="50941" rtlCol="0" anchor="t">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2600" b="1" dirty="0">
                <a:solidFill>
                  <a:srgbClr val="015297"/>
                </a:solidFill>
                <a:latin typeface="Open Sans" panose="020B0606030504020204" pitchFamily="34" charset="0"/>
                <a:ea typeface="Open Sans" panose="020B0606030504020204" pitchFamily="34" charset="0"/>
                <a:cs typeface="Open Sans" panose="020B0606030504020204" pitchFamily="34" charset="0"/>
              </a:rPr>
              <a:t>5040 Blair Road</a:t>
            </a:r>
            <a:br>
              <a:rPr lang="en-US" sz="2600" b="1" dirty="0">
                <a:solidFill>
                  <a:srgbClr val="015297"/>
                </a:solidFill>
                <a:latin typeface="Open Sans" panose="020B0606030504020204" pitchFamily="34" charset="0"/>
                <a:ea typeface="Open Sans" panose="020B0606030504020204" pitchFamily="34" charset="0"/>
                <a:cs typeface="Open Sans" panose="020B0606030504020204" pitchFamily="34" charset="0"/>
              </a:rPr>
            </a:br>
            <a:endParaRPr lang="en-US" sz="2600" b="1" dirty="0">
              <a:solidFill>
                <a:srgbClr val="015297"/>
              </a:solidFill>
              <a:latin typeface="Open Sans" panose="020B0606030504020204" pitchFamily="34" charset="0"/>
              <a:ea typeface="Open Sans" panose="020B0606030504020204" pitchFamily="34" charset="0"/>
              <a:cs typeface="Open Sans" panose="020B0606030504020204" pitchFamily="34" charset="0"/>
            </a:endParaRPr>
          </a:p>
          <a:p>
            <a:r>
              <a:rPr lang="nn-NO" sz="2000" dirty="0">
                <a:solidFill>
                  <a:srgbClr val="015297"/>
                </a:solidFill>
                <a:latin typeface="Open Sans" panose="020B0606030504020204" pitchFamily="34" charset="0"/>
                <a:ea typeface="Open Sans" panose="020B0606030504020204" pitchFamily="34" charset="0"/>
                <a:cs typeface="Open Sans" panose="020B0606030504020204" pitchFamily="34" charset="0"/>
              </a:rPr>
              <a:t>Myers Mill</a:t>
            </a:r>
          </a:p>
          <a:p>
            <a:r>
              <a:rPr lang="nn-NO" sz="2000" dirty="0">
                <a:solidFill>
                  <a:srgbClr val="015297"/>
                </a:solidFill>
                <a:latin typeface="Open Sans" panose="020B0606030504020204" pitchFamily="34" charset="0"/>
                <a:ea typeface="Open Sans" panose="020B0606030504020204" pitchFamily="34" charset="0"/>
                <a:cs typeface="Open Sans" panose="020B0606030504020204" pitchFamily="34" charset="0"/>
              </a:rPr>
              <a:t>Summerville, SC 29483</a:t>
            </a:r>
          </a:p>
          <a:p>
            <a:r>
              <a:rPr lang="nn-NO" sz="2000" dirty="0">
                <a:solidFill>
                  <a:srgbClr val="015297"/>
                </a:solidFill>
                <a:latin typeface="Open Sans" panose="020B0606030504020204" pitchFamily="34" charset="0"/>
                <a:ea typeface="Open Sans" panose="020B0606030504020204" pitchFamily="34" charset="0"/>
                <a:cs typeface="Open Sans" panose="020B0606030504020204" pitchFamily="34" charset="0"/>
              </a:rPr>
              <a:t>MLS# 23000459</a:t>
            </a:r>
          </a:p>
          <a:p>
            <a:r>
              <a:rPr lang="nn-NO" sz="2000" dirty="0">
                <a:solidFill>
                  <a:srgbClr val="015297"/>
                </a:solidFill>
                <a:latin typeface="Open Sans" panose="020B0606030504020204" pitchFamily="34" charset="0"/>
                <a:ea typeface="Open Sans" panose="020B0606030504020204" pitchFamily="34" charset="0"/>
                <a:cs typeface="Open Sans" panose="020B0606030504020204" pitchFamily="34" charset="0"/>
              </a:rPr>
              <a:t>$385,000</a:t>
            </a:r>
            <a:endParaRPr lang="en-US" sz="2200" dirty="0">
              <a:solidFill>
                <a:srgbClr val="015297"/>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105957" y="4419599"/>
            <a:ext cx="8017685" cy="3024956"/>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500" dirty="0">
                <a:solidFill>
                  <a:srgbClr val="015297"/>
                </a:solidFill>
                <a:latin typeface="Open Sans" panose="020B0606030504020204" pitchFamily="34" charset="0"/>
                <a:ea typeface="Open Sans" panose="020B0606030504020204" pitchFamily="34" charset="0"/>
                <a:cs typeface="Open Sans" panose="020B0606030504020204" pitchFamily="34" charset="0"/>
              </a:rPr>
              <a:t>WELCOME ! That is the first impression when you enter this home ! Very well designed and easy flow, formal dining room, very nice and open kitchen with breakfast area, living room with gas fireplace. The beautiful trim work throughout this home enhances its style and elegance! - One bedroom and a full bath </a:t>
            </a:r>
            <a:r>
              <a:rPr lang="en-US" sz="1500" dirty="0" err="1">
                <a:solidFill>
                  <a:srgbClr val="015297"/>
                </a:solidFill>
                <a:latin typeface="Open Sans" panose="020B0606030504020204" pitchFamily="34" charset="0"/>
                <a:ea typeface="Open Sans" panose="020B0606030504020204" pitchFamily="34" charset="0"/>
                <a:cs typeface="Open Sans" panose="020B0606030504020204" pitchFamily="34" charset="0"/>
              </a:rPr>
              <a:t>d'stairs</a:t>
            </a:r>
            <a:r>
              <a:rPr lang="en-US" sz="1500" dirty="0">
                <a:solidFill>
                  <a:srgbClr val="015297"/>
                </a:solidFill>
                <a:latin typeface="Open Sans" panose="020B0606030504020204" pitchFamily="34" charset="0"/>
                <a:ea typeface="Open Sans" panose="020B0606030504020204" pitchFamily="34" charset="0"/>
                <a:cs typeface="Open Sans" panose="020B0606030504020204" pitchFamily="34" charset="0"/>
              </a:rPr>
              <a:t>. - An open staircase leads to the upstairs where you find 3 other bedrooms plus the master suite which is large enough for a king size bed, has a garden tub, separate shower and dual vanity. Huge walk-in closet. ++ The backyard is fully fenced and faces the woods for quietness and privacy. ++ This home is elegant and very well maintained. ++ Pls also note that this neighborhood is located in Dorchester II school district!</a:t>
            </a:r>
          </a:p>
          <a:p>
            <a:endParaRPr lang="en-US" sz="1500" dirty="0">
              <a:solidFill>
                <a:srgbClr val="015297"/>
              </a:solidFill>
              <a:latin typeface="Open Sans" panose="020B0606030504020204" pitchFamily="34" charset="0"/>
              <a:ea typeface="Open Sans" panose="020B0606030504020204" pitchFamily="34" charset="0"/>
              <a:cs typeface="Open Sans" panose="020B0606030504020204" pitchFamily="34" charset="0"/>
            </a:endParaRPr>
          </a:p>
          <a:p>
            <a:r>
              <a:rPr lang="en-US" sz="1500" dirty="0">
                <a:solidFill>
                  <a:srgbClr val="015297"/>
                </a:solidFill>
                <a:latin typeface="Open Sans" panose="020B0606030504020204" pitchFamily="34" charset="0"/>
                <a:ea typeface="Open Sans" panose="020B0606030504020204" pitchFamily="34" charset="0"/>
                <a:cs typeface="Open Sans" panose="020B0606030504020204" pitchFamily="34" charset="0"/>
              </a:rPr>
              <a:t>Virtual Walkthrough: https://my.matterport.com/show/?m=DwrZF5kM2SN </a:t>
            </a:r>
          </a:p>
        </p:txBody>
      </p:sp>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4233230" y="946383"/>
            <a:ext cx="3890411" cy="3473217"/>
          </a:xfrm>
          <a:prstGeom prst="rect">
            <a:avLst/>
          </a:prstGeom>
          <a:ln>
            <a:solidFill>
              <a:schemeClr val="tx1"/>
            </a:solidFill>
          </a:ln>
        </p:spPr>
      </p:pic>
      <p:pic>
        <p:nvPicPr>
          <p:cNvPr id="15" name="Picture 3">
            <a:extLst>
              <a:ext uri="{FF2B5EF4-FFF2-40B4-BE49-F238E27FC236}">
                <a16:creationId xmlns:a16="http://schemas.microsoft.com/office/drawing/2014/main" id="{D145E8CC-0145-4010-A239-78F257574153}"/>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6294842" y="9007669"/>
            <a:ext cx="1828800" cy="69250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4" name="Straight Connector 3">
            <a:extLst>
              <a:ext uri="{FF2B5EF4-FFF2-40B4-BE49-F238E27FC236}">
                <a16:creationId xmlns:a16="http://schemas.microsoft.com/office/drawing/2014/main" id="{BA05AB2F-6ABE-299D-0E83-1E06A3C13BE0}"/>
              </a:ext>
            </a:extLst>
          </p:cNvPr>
          <p:cNvCxnSpPr>
            <a:cxnSpLocks/>
            <a:stCxn id="2" idx="3"/>
          </p:cNvCxnSpPr>
          <p:nvPr/>
        </p:nvCxnSpPr>
        <p:spPr>
          <a:xfrm>
            <a:off x="6172200" y="457200"/>
            <a:ext cx="2057400" cy="0"/>
          </a:xfrm>
          <a:prstGeom prst="line">
            <a:avLst/>
          </a:prstGeom>
          <a:ln w="76200">
            <a:solidFill>
              <a:srgbClr val="015297">
                <a:alpha val="25098"/>
              </a:srgb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168245D0-4BE5-CE5E-CB8F-56646272BA07}"/>
              </a:ext>
            </a:extLst>
          </p:cNvPr>
          <p:cNvCxnSpPr>
            <a:cxnSpLocks/>
            <a:endCxn id="2" idx="1"/>
          </p:cNvCxnSpPr>
          <p:nvPr/>
        </p:nvCxnSpPr>
        <p:spPr>
          <a:xfrm>
            <a:off x="0" y="457200"/>
            <a:ext cx="2168919" cy="0"/>
          </a:xfrm>
          <a:prstGeom prst="line">
            <a:avLst/>
          </a:prstGeom>
          <a:ln w="76200">
            <a:solidFill>
              <a:srgbClr val="015297">
                <a:alpha val="25098"/>
              </a:srgbClr>
            </a:solidFill>
          </a:ln>
        </p:spPr>
        <p:style>
          <a:lnRef idx="1">
            <a:schemeClr val="accent1"/>
          </a:lnRef>
          <a:fillRef idx="0">
            <a:schemeClr val="accent1"/>
          </a:fillRef>
          <a:effectRef idx="0">
            <a:schemeClr val="accent1"/>
          </a:effectRef>
          <a:fontRef idx="minor">
            <a:schemeClr val="tx1"/>
          </a:fontRef>
        </p:style>
      </p:cxnSp>
      <p:pic>
        <p:nvPicPr>
          <p:cNvPr id="16" name="Picture 15">
            <a:extLst>
              <a:ext uri="{FF2B5EF4-FFF2-40B4-BE49-F238E27FC236}">
                <a16:creationId xmlns:a16="http://schemas.microsoft.com/office/drawing/2014/main" id="{6ADEA431-D3D7-4F4D-A2ED-A515F994A4E8}"/>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2171619" y="3200400"/>
            <a:ext cx="1828800" cy="1219200"/>
          </a:xfrm>
          <a:prstGeom prst="rect">
            <a:avLst/>
          </a:prstGeom>
          <a:ln>
            <a:solidFill>
              <a:schemeClr val="tx1"/>
            </a:solidFill>
          </a:ln>
        </p:spPr>
      </p:pic>
      <p:pic>
        <p:nvPicPr>
          <p:cNvPr id="23" name="Picture 22">
            <a:extLst>
              <a:ext uri="{FF2B5EF4-FFF2-40B4-BE49-F238E27FC236}">
                <a16:creationId xmlns:a16="http://schemas.microsoft.com/office/drawing/2014/main" id="{CAD19E3C-CCAC-46EE-BF0B-8396228C6D2B}"/>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105957" y="7444555"/>
            <a:ext cx="1828800" cy="1219200"/>
          </a:xfrm>
          <a:prstGeom prst="rect">
            <a:avLst/>
          </a:prstGeom>
          <a:ln>
            <a:solidFill>
              <a:schemeClr val="tx1"/>
            </a:solidFill>
          </a:ln>
        </p:spPr>
      </p:pic>
      <p:pic>
        <p:nvPicPr>
          <p:cNvPr id="26" name="Picture 25">
            <a:extLst>
              <a:ext uri="{FF2B5EF4-FFF2-40B4-BE49-F238E27FC236}">
                <a16:creationId xmlns:a16="http://schemas.microsoft.com/office/drawing/2014/main" id="{FC214EC0-BA80-4DC3-AF23-97021EEAB96E}"/>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05957" y="3200400"/>
            <a:ext cx="1828800" cy="1219200"/>
          </a:xfrm>
          <a:prstGeom prst="rect">
            <a:avLst/>
          </a:prstGeom>
          <a:ln>
            <a:solidFill>
              <a:schemeClr val="tx1"/>
            </a:solidFill>
          </a:ln>
        </p:spPr>
      </p:pic>
      <p:pic>
        <p:nvPicPr>
          <p:cNvPr id="6" name="Picture 5">
            <a:extLst>
              <a:ext uri="{FF2B5EF4-FFF2-40B4-BE49-F238E27FC236}">
                <a16:creationId xmlns:a16="http://schemas.microsoft.com/office/drawing/2014/main" id="{03DF499C-0D81-0A7A-969A-76CFD99B08DB}"/>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2168919" y="7444555"/>
            <a:ext cx="1828800" cy="1219199"/>
          </a:xfrm>
          <a:prstGeom prst="rect">
            <a:avLst/>
          </a:prstGeom>
          <a:ln>
            <a:solidFill>
              <a:schemeClr val="tx1"/>
            </a:solidFill>
          </a:ln>
        </p:spPr>
      </p:pic>
      <p:pic>
        <p:nvPicPr>
          <p:cNvPr id="9" name="Picture 8">
            <a:extLst>
              <a:ext uri="{FF2B5EF4-FFF2-40B4-BE49-F238E27FC236}">
                <a16:creationId xmlns:a16="http://schemas.microsoft.com/office/drawing/2014/main" id="{559240B8-09A1-DFD3-6322-69833BA6129F}"/>
              </a:ext>
            </a:extLst>
          </p:cNvPr>
          <p:cNvPicPr>
            <a:picLocks noChangeAspect="1"/>
          </p:cNvPicPr>
          <p:nvPr/>
        </p:nvPicPr>
        <p:blipFill rotWithShape="1">
          <a:blip r:embed="rId10">
            <a:extLst>
              <a:ext uri="{28A0092B-C50C-407E-A947-70E740481C1C}">
                <a14:useLocalDpi xmlns:a14="http://schemas.microsoft.com/office/drawing/2010/main" val="0"/>
              </a:ext>
            </a:extLst>
          </a:blip>
          <a:srcRect b="11111"/>
          <a:stretch/>
        </p:blipFill>
        <p:spPr>
          <a:xfrm>
            <a:off x="6294842" y="7444555"/>
            <a:ext cx="1828800" cy="1219199"/>
          </a:xfrm>
          <a:prstGeom prst="rect">
            <a:avLst/>
          </a:prstGeom>
          <a:ln>
            <a:solidFill>
              <a:schemeClr val="tx1"/>
            </a:solidFill>
          </a:ln>
        </p:spPr>
      </p:pic>
      <p:pic>
        <p:nvPicPr>
          <p:cNvPr id="11" name="Picture 10">
            <a:extLst>
              <a:ext uri="{FF2B5EF4-FFF2-40B4-BE49-F238E27FC236}">
                <a16:creationId xmlns:a16="http://schemas.microsoft.com/office/drawing/2014/main" id="{29174138-BE7D-8864-7FF8-625FFE7FA15C}"/>
              </a:ext>
            </a:extLst>
          </p:cNvPr>
          <p:cNvPicPr>
            <a:picLocks noChangeAspect="1"/>
          </p:cNvPicPr>
          <p:nvPr/>
        </p:nvPicPr>
        <p:blipFill rotWithShape="1">
          <a:blip r:embed="rId11">
            <a:extLst>
              <a:ext uri="{28A0092B-C50C-407E-A947-70E740481C1C}">
                <a14:useLocalDpi xmlns:a14="http://schemas.microsoft.com/office/drawing/2010/main" val="0"/>
              </a:ext>
            </a:extLst>
          </a:blip>
          <a:srcRect b="11111"/>
          <a:stretch/>
        </p:blipFill>
        <p:spPr>
          <a:xfrm>
            <a:off x="4231881" y="7444555"/>
            <a:ext cx="1828800" cy="1219199"/>
          </a:xfrm>
          <a:prstGeom prst="rect">
            <a:avLst/>
          </a:prstGeom>
          <a:ln>
            <a:solidFill>
              <a:schemeClr val="tx1"/>
            </a:solidFill>
          </a:ln>
        </p:spPr>
      </p:pic>
      <p:sp>
        <p:nvSpPr>
          <p:cNvPr id="2" name="Title 1"/>
          <p:cNvSpPr>
            <a:spLocks noGrp="1"/>
          </p:cNvSpPr>
          <p:nvPr>
            <p:ph type="ctrTitle"/>
          </p:nvPr>
        </p:nvSpPr>
        <p:spPr>
          <a:xfrm>
            <a:off x="2168919" y="76200"/>
            <a:ext cx="4003281" cy="762000"/>
          </a:xfrm>
          <a:ln>
            <a:solidFill>
              <a:srgbClr val="015297">
                <a:alpha val="25098"/>
              </a:srgbClr>
            </a:solidFill>
          </a:ln>
        </p:spPr>
        <p:txBody>
          <a:bodyPr anchor="ctr">
            <a:noAutofit/>
          </a:bodyPr>
          <a:lstStyle/>
          <a:p>
            <a:r>
              <a:rPr lang="en-US" sz="4800" b="1" dirty="0">
                <a:ln w="3175">
                  <a:noFill/>
                </a:ln>
                <a:solidFill>
                  <a:srgbClr val="015297"/>
                </a:solidFill>
                <a:latin typeface="P22 Marcel Script Pro" panose="02000000000000000000" pitchFamily="50" charset="0"/>
                <a:ea typeface="Gadugi" panose="020B0502040204020203" pitchFamily="34" charset="0"/>
              </a:rPr>
              <a:t>Style &amp; Space</a:t>
            </a:r>
            <a:endParaRPr lang="en-US" sz="4800" i="1" dirty="0">
              <a:ln w="3175">
                <a:noFill/>
              </a:ln>
              <a:solidFill>
                <a:srgbClr val="015297"/>
              </a:solidFill>
              <a:latin typeface="P22 Marcel Script Pro" panose="02000000000000000000" pitchFamily="50" charset="0"/>
              <a:ea typeface="Gadugi" panose="020B0502040204020203" pitchFamily="34" charset="0"/>
            </a:endParaRPr>
          </a:p>
        </p:txBody>
      </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513</TotalTime>
  <Words>212</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Open Sans</vt:lpstr>
      <vt:lpstr>P22 Marcel Script Pro</vt:lpstr>
      <vt:lpstr>Office Theme</vt:lpstr>
      <vt:lpstr>Style &amp; Space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83</cp:revision>
  <dcterms:created xsi:type="dcterms:W3CDTF">2006-08-16T00:00:00Z</dcterms:created>
  <dcterms:modified xsi:type="dcterms:W3CDTF">2023-01-25T21:29:53Z</dcterms:modified>
</cp:coreProperties>
</file>