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7/30/2015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 y="3090402"/>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504 King Charles Circle</a:t>
            </a:r>
            <a:r>
              <a:rPr lang="en-US" sz="24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a:r>
            <a:br>
              <a:rPr lang="en-US" sz="24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Summerville </a:t>
            </a:r>
            <a:r>
              <a:rPr lang="en-US" sz="18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MLS# 15019232 ~ $255,000</a:t>
            </a:r>
          </a:p>
        </p:txBody>
      </p:sp>
      <p:sp>
        <p:nvSpPr>
          <p:cNvPr id="3" name="Subtitle 2"/>
          <p:cNvSpPr>
            <a:spLocks noGrp="1"/>
          </p:cNvSpPr>
          <p:nvPr>
            <p:ph type="subTitle" idx="1"/>
          </p:nvPr>
        </p:nvSpPr>
        <p:spPr>
          <a:xfrm>
            <a:off x="1829832" y="3897424"/>
            <a:ext cx="3657600" cy="4795464"/>
          </a:xfrm>
        </p:spPr>
        <p:txBody>
          <a:bodyPr anchor="ctr">
            <a:noAutofit/>
          </a:bodyPr>
          <a:lstStyle/>
          <a:p>
            <a:r>
              <a:rPr lang="en-US" sz="1600" dirty="0">
                <a:effectLst>
                  <a:outerShdw blurRad="38100" dist="38100" dir="2700000" algn="tl">
                    <a:srgbClr val="000000">
                      <a:alpha val="43137"/>
                    </a:srgbClr>
                  </a:outerShdw>
                </a:effectLst>
                <a:latin typeface="Trebuchet MS" panose="020B0603020202020204" pitchFamily="34" charset="0"/>
              </a:rPr>
              <a:t>This incredible home is on a large corner lot in the desirable Newington Subdivision! Well kept and freshly remodeled this home is a MUST SEE! Custom Wide plank</a:t>
            </a:r>
            <a:r>
              <a:rPr lang="en-US" sz="1600" dirty="0" smtClean="0">
                <a:effectLst>
                  <a:outerShdw blurRad="38100" dist="38100" dir="2700000" algn="tl">
                    <a:srgbClr val="000000">
                      <a:alpha val="43137"/>
                    </a:srgbClr>
                  </a:outerShdw>
                </a:effectLst>
                <a:latin typeface="Trebuchet MS" panose="020B0603020202020204" pitchFamily="34" charset="0"/>
              </a:rPr>
              <a:t>, Heart </a:t>
            </a:r>
            <a:r>
              <a:rPr lang="en-US" sz="1600" dirty="0">
                <a:effectLst>
                  <a:outerShdw blurRad="38100" dist="38100" dir="2700000" algn="tl">
                    <a:srgbClr val="000000">
                      <a:alpha val="43137"/>
                    </a:srgbClr>
                  </a:outerShdw>
                </a:effectLst>
                <a:latin typeface="Trebuchet MS" panose="020B0603020202020204" pitchFamily="34" charset="0"/>
              </a:rPr>
              <a:t>Pine wood floors, updated kitchen with Granite and stainless appliances. LARGE master suite</a:t>
            </a:r>
            <a:r>
              <a:rPr lang="en-US" sz="1600" dirty="0" smtClean="0">
                <a:effectLst>
                  <a:outerShdw blurRad="38100" dist="38100" dir="2700000" algn="tl">
                    <a:srgbClr val="000000">
                      <a:alpha val="43137"/>
                    </a:srgbClr>
                  </a:outerShdw>
                </a:effectLst>
                <a:latin typeface="Trebuchet MS" panose="020B0603020202020204" pitchFamily="34" charset="0"/>
              </a:rPr>
              <a:t>, </a:t>
            </a:r>
            <a:r>
              <a:rPr lang="en-US" sz="1600" dirty="0" err="1" smtClean="0">
                <a:effectLst>
                  <a:outerShdw blurRad="38100" dist="38100" dir="2700000" algn="tl">
                    <a:srgbClr val="000000">
                      <a:alpha val="43137"/>
                    </a:srgbClr>
                  </a:outerShdw>
                </a:effectLst>
                <a:latin typeface="Trebuchet MS" panose="020B0603020202020204" pitchFamily="34" charset="0"/>
              </a:rPr>
              <a:t>approx</a:t>
            </a:r>
            <a:r>
              <a:rPr lang="en-US" sz="1600" dirty="0" smtClean="0">
                <a:effectLst>
                  <a:outerShdw blurRad="38100" dist="38100" dir="2700000" algn="tl">
                    <a:srgbClr val="000000">
                      <a:alpha val="43137"/>
                    </a:srgbClr>
                  </a:outerShdw>
                </a:effectLst>
                <a:latin typeface="Trebuchet MS" panose="020B0603020202020204" pitchFamily="34" charset="0"/>
              </a:rPr>
              <a:t> </a:t>
            </a:r>
            <a:r>
              <a:rPr lang="en-US" sz="1600" dirty="0">
                <a:effectLst>
                  <a:outerShdw blurRad="38100" dist="38100" dir="2700000" algn="tl">
                    <a:srgbClr val="000000">
                      <a:alpha val="43137"/>
                    </a:srgbClr>
                  </a:outerShdw>
                </a:effectLst>
                <a:latin typeface="Trebuchet MS" panose="020B0603020202020204" pitchFamily="34" charset="0"/>
              </a:rPr>
              <a:t>800sqft, Custom glass shower, stand alone tub and 2 60'' vanities! A gorgeous custom bath room</a:t>
            </a:r>
            <a:r>
              <a:rPr lang="en-US" sz="1600" dirty="0" smtClean="0">
                <a:effectLst>
                  <a:outerShdw blurRad="38100" dist="38100" dir="2700000" algn="tl">
                    <a:srgbClr val="000000">
                      <a:alpha val="43137"/>
                    </a:srgbClr>
                  </a:outerShdw>
                </a:effectLst>
                <a:latin typeface="Trebuchet MS" panose="020B0603020202020204" pitchFamily="34" charset="0"/>
              </a:rPr>
              <a:t>! Plantation </a:t>
            </a:r>
            <a:r>
              <a:rPr lang="en-US" sz="1600" dirty="0">
                <a:effectLst>
                  <a:outerShdw blurRad="38100" dist="38100" dir="2700000" algn="tl">
                    <a:srgbClr val="000000">
                      <a:alpha val="43137"/>
                    </a:srgbClr>
                  </a:outerShdw>
                </a:effectLst>
                <a:latin typeface="Trebuchet MS" panose="020B0603020202020204" pitchFamily="34" charset="0"/>
              </a:rPr>
              <a:t>Shutters! New roof in2011 , windows in2011,&amp; HVAC up in2013 and down in2012.Community Pool and play ground! Buyer may use the lender of their choice, however with the seller's preferred lender buyer may be eligible for lender paid closing costs of 1% of the loan amount. Some conditions apply.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48828"/>
            <a:ext cx="3563058" cy="2375372"/>
          </a:xfrm>
          <a:prstGeom prst="rect">
            <a:avLst/>
          </a:prstGeom>
          <a:ln w="28575">
            <a:noFill/>
          </a:ln>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3" y="0"/>
            <a:ext cx="7315199" cy="369332"/>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1800" b="1" dirty="0">
                <a:effectLst>
                  <a:outerShdw blurRad="38100" dist="38100" dir="2700000" algn="tl">
                    <a:srgbClr val="000000">
                      <a:alpha val="43137"/>
                    </a:srgbClr>
                  </a:outerShdw>
                </a:effectLst>
                <a:latin typeface="Trajan Pro" pitchFamily="18" charset="0"/>
              </a:rPr>
              <a:t>Fresh on the Market in Newington Plantation</a:t>
            </a:r>
          </a:p>
        </p:txBody>
      </p:sp>
      <p:pic>
        <p:nvPicPr>
          <p:cNvPr id="1026" name="Picture 2" descr="http://images2.e-net.com/pruosha/agent/full/216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0427" y="6386671"/>
            <a:ext cx="1604772" cy="1069848"/>
          </a:xfrm>
          <a:prstGeom prst="rect">
            <a:avLst/>
          </a:prstGeom>
          <a:ln>
            <a:solidFill>
              <a:schemeClr val="accent1"/>
            </a:solid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0427" y="5150302"/>
            <a:ext cx="1604772" cy="1069848"/>
          </a:xfrm>
          <a:prstGeom prst="rect">
            <a:avLst/>
          </a:prstGeom>
          <a:ln>
            <a:solidFill>
              <a:schemeClr val="accent1"/>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150302"/>
            <a:ext cx="1604772" cy="1069848"/>
          </a:xfrm>
          <a:prstGeom prst="rect">
            <a:avLst/>
          </a:prstGeom>
          <a:ln>
            <a:solidFill>
              <a:schemeClr val="accent1"/>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386671"/>
            <a:ext cx="1604772" cy="1069848"/>
          </a:xfrm>
          <a:prstGeom prst="rect">
            <a:avLst/>
          </a:prstGeom>
          <a:ln>
            <a:solidFill>
              <a:schemeClr val="accent1"/>
            </a:solid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3913933"/>
            <a:ext cx="1604772" cy="1069848"/>
          </a:xfrm>
          <a:prstGeom prst="rect">
            <a:avLst/>
          </a:prstGeom>
          <a:ln>
            <a:solidFill>
              <a:schemeClr val="accent1"/>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0427" y="3913933"/>
            <a:ext cx="1604772" cy="1069848"/>
          </a:xfrm>
          <a:prstGeom prst="rect">
            <a:avLst/>
          </a:prstGeom>
          <a:ln>
            <a:solidFill>
              <a:schemeClr val="accent1"/>
            </a:solidFill>
          </a:ln>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 y="7623040"/>
            <a:ext cx="1604772" cy="1069848"/>
          </a:xfrm>
          <a:prstGeom prst="rect">
            <a:avLst/>
          </a:prstGeom>
          <a:ln>
            <a:solidFill>
              <a:schemeClr val="accent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0426" y="7623040"/>
            <a:ext cx="1604772" cy="1069848"/>
          </a:xfrm>
          <a:prstGeom prst="rect">
            <a:avLst/>
          </a:prstGeom>
          <a:ln>
            <a:solidFill>
              <a:schemeClr val="accent1"/>
            </a:solidFill>
          </a:ln>
        </p:spPr>
      </p:pic>
      <p:pic>
        <p:nvPicPr>
          <p:cNvPr id="32" name="Picture 31"/>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752140" y="748828"/>
            <a:ext cx="3563058" cy="2375372"/>
          </a:xfrm>
          <a:prstGeom prst="rect">
            <a:avLst/>
          </a:prstGeom>
          <a:ln w="28575">
            <a:noFill/>
          </a:ln>
        </p:spPr>
      </p:pic>
      <p:sp>
        <p:nvSpPr>
          <p:cNvPr id="5" name="Rectangle 4"/>
          <p:cNvSpPr/>
          <p:nvPr/>
        </p:nvSpPr>
        <p:spPr>
          <a:xfrm>
            <a:off x="0" y="362891"/>
            <a:ext cx="7315198" cy="400110"/>
          </a:xfrm>
          <a:prstGeom prst="rect">
            <a:avLst/>
          </a:prstGeom>
        </p:spPr>
        <p:txBody>
          <a:bodyPr wrap="square">
            <a:spAutoFit/>
          </a:bodyPr>
          <a:lstStyle/>
          <a:p>
            <a:pPr algn="ctr"/>
            <a:r>
              <a:rPr lang="en-US" b="1" i="1" dirty="0">
                <a:solidFill>
                  <a:srgbClr val="FFFF00"/>
                </a:solidFill>
              </a:rPr>
              <a:t>Open House </a:t>
            </a:r>
            <a:r>
              <a:rPr lang="en-US" b="1" i="1" dirty="0" smtClean="0">
                <a:solidFill>
                  <a:srgbClr val="FFFF00"/>
                </a:solidFill>
              </a:rPr>
              <a:t>Saturday August 1</a:t>
            </a:r>
            <a:r>
              <a:rPr lang="en-US" b="1" i="1" baseline="30000" dirty="0" smtClean="0">
                <a:solidFill>
                  <a:srgbClr val="FFFF00"/>
                </a:solidFill>
              </a:rPr>
              <a:t>st</a:t>
            </a:r>
            <a:r>
              <a:rPr lang="en-US" b="1" i="1" dirty="0" smtClean="0">
                <a:solidFill>
                  <a:srgbClr val="FFFF00"/>
                </a:solidFill>
              </a:rPr>
              <a:t>, from </a:t>
            </a:r>
            <a:r>
              <a:rPr lang="en-US" b="1" i="1" dirty="0">
                <a:solidFill>
                  <a:srgbClr val="FFFF00"/>
                </a:solidFill>
              </a:rPr>
              <a:t>1:00-5:00</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TotalTime>
  <Words>167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504 King Charles Circle Summerville ~ MLS# 15019232 ~ $255,000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2015-07-30T18:41:28Z</dcterms:modified>
</cp:coreProperties>
</file>