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7/11/2019</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963301" y="636935"/>
            <a:ext cx="3728907" cy="2484209"/>
          </a:xfrm>
          <a:prstGeom prst="rect">
            <a:avLst/>
          </a:prstGeom>
          <a:ln>
            <a:solidFill>
              <a:schemeClr val="tx1"/>
            </a:solidFill>
          </a:ln>
        </p:spPr>
      </p:pic>
      <p:sp>
        <p:nvSpPr>
          <p:cNvPr id="2" name="Title 1"/>
          <p:cNvSpPr>
            <a:spLocks noGrp="1"/>
          </p:cNvSpPr>
          <p:nvPr>
            <p:ph type="ctrTitle"/>
          </p:nvPr>
        </p:nvSpPr>
        <p:spPr>
          <a:xfrm>
            <a:off x="147774" y="3119898"/>
            <a:ext cx="7412676" cy="1000452"/>
          </a:xfrm>
          <a:effectLst/>
        </p:spPr>
        <p:txBody>
          <a:bodyPr anchor="ctr">
            <a:noAutofit/>
            <a:scene3d>
              <a:camera prst="orthographicFront"/>
              <a:lightRig rig="soft" dir="t">
                <a:rot lat="0" lon="0" rev="17220000"/>
              </a:lightRig>
            </a:scene3d>
            <a:sp3d prstMaterial="softEdge"/>
          </a:bodyPr>
          <a:lstStyle/>
          <a:p>
            <a:r>
              <a:rPr lang="en-US" sz="2400" dirty="0">
                <a:solidFill>
                  <a:schemeClr val="bg1"/>
                </a:solidFill>
                <a:effectLst/>
                <a:latin typeface="Century Gothic" panose="020B0502020202020204" pitchFamily="34" charset="0"/>
              </a:rPr>
              <a:t>505 Hedge Way</a:t>
            </a:r>
            <a:br>
              <a:rPr lang="en-US" sz="2400" b="0" dirty="0">
                <a:solidFill>
                  <a:schemeClr val="bg1"/>
                </a:solidFill>
                <a:effectLst/>
                <a:latin typeface="Century Gothic" panose="020B0502020202020204" pitchFamily="34" charset="0"/>
              </a:rPr>
            </a:br>
            <a:r>
              <a:rPr lang="en-US" sz="2000" b="0" dirty="0" err="1">
                <a:solidFill>
                  <a:schemeClr val="bg1"/>
                </a:solidFill>
                <a:effectLst/>
                <a:latin typeface="Century Gothic" panose="020B0502020202020204" pitchFamily="34" charset="0"/>
              </a:rPr>
              <a:t>Sangaree</a:t>
            </a:r>
            <a:r>
              <a:rPr lang="en-US" sz="2000" b="0" dirty="0">
                <a:solidFill>
                  <a:schemeClr val="bg1"/>
                </a:solidFill>
                <a:effectLst/>
                <a:latin typeface="Century Gothic" panose="020B0502020202020204" pitchFamily="34" charset="0"/>
              </a:rPr>
              <a:t> Gardens | Summerville, SC 29486</a:t>
            </a:r>
            <a:br>
              <a:rPr lang="en-US" sz="20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MLS# 19020237 | $194,000</a:t>
            </a:r>
          </a:p>
        </p:txBody>
      </p:sp>
      <p:sp>
        <p:nvSpPr>
          <p:cNvPr id="3" name="Subtitle 2"/>
          <p:cNvSpPr>
            <a:spLocks noGrp="1"/>
          </p:cNvSpPr>
          <p:nvPr>
            <p:ph type="subTitle" idx="1"/>
          </p:nvPr>
        </p:nvSpPr>
        <p:spPr>
          <a:xfrm>
            <a:off x="28575" y="5272206"/>
            <a:ext cx="7715250" cy="2235104"/>
          </a:xfrm>
        </p:spPr>
        <p:txBody>
          <a:bodyPr anchor="ctr">
            <a:noAutofit/>
          </a:bodyPr>
          <a:lstStyle/>
          <a:p>
            <a:r>
              <a:rPr lang="en-US" sz="1400" dirty="0">
                <a:solidFill>
                  <a:schemeClr val="bg1"/>
                </a:solidFill>
                <a:latin typeface="Century Gothic" panose="020B0502020202020204" pitchFamily="34" charset="0"/>
              </a:rPr>
              <a:t>Welcome Home! A great find in the desirable </a:t>
            </a:r>
            <a:r>
              <a:rPr lang="en-US" sz="1400" dirty="0" err="1">
                <a:solidFill>
                  <a:schemeClr val="bg1"/>
                </a:solidFill>
                <a:latin typeface="Century Gothic" panose="020B0502020202020204" pitchFamily="34" charset="0"/>
              </a:rPr>
              <a:t>Sangaree</a:t>
            </a:r>
            <a:r>
              <a:rPr lang="en-US" sz="1400" dirty="0">
                <a:solidFill>
                  <a:schemeClr val="bg1"/>
                </a:solidFill>
                <a:latin typeface="Century Gothic" panose="020B0502020202020204" pitchFamily="34" charset="0"/>
              </a:rPr>
              <a:t> Subdivision. And NO HOA! This freshly updated, single-story home is waiting to welcome you. The oversized BONUS ROOM can be used as a 4TH BEDROOM or OFFICE! As you walk through the front door, you'll notice the beautiful new hardwood laminate floors and fresh Sherwin Williams Agreeable Gray paint throughout, as well the open floor plan and vaulted ceilings. The bright and open kitchen boasts freshly painted white cabinets and stainless steel appliances, including a brand new range. Walk out the sliding glass doors into your private backyard with a nice patio area for cookouts and entertaining. Just a short drive to all the shopping and restaurants that Main Street and Nexton have to offer. Come see this gem for yourself!</a:t>
            </a:r>
            <a:endParaRPr lang="en-US" sz="1400" i="1" dirty="0">
              <a:solidFill>
                <a:schemeClr val="bg1"/>
              </a:solidFill>
              <a:latin typeface="Century Gothic" panose="020B050202020202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052770" y="7543800"/>
            <a:ext cx="1700212" cy="1143000"/>
          </a:xfrm>
          <a:prstGeom prst="rect">
            <a:avLst/>
          </a:prstGeom>
          <a:ln>
            <a:noFill/>
          </a:ln>
          <a:effectLst>
            <a:softEdge rad="31750"/>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011798" y="7543915"/>
            <a:ext cx="1714156" cy="1142770"/>
          </a:xfrm>
          <a:prstGeom prst="rect">
            <a:avLst/>
          </a:prstGeom>
          <a:ln>
            <a:noFill/>
          </a:ln>
          <a:effectLst>
            <a:softEdge rad="31750"/>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77707" y="7543800"/>
            <a:ext cx="1714500" cy="1143000"/>
          </a:xfrm>
          <a:prstGeom prst="rect">
            <a:avLst/>
          </a:prstGeom>
          <a:ln>
            <a:noFill/>
          </a:ln>
          <a:effectLst>
            <a:softEdge rad="31750"/>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0903" y="7543800"/>
            <a:ext cx="1712118" cy="1143000"/>
          </a:xfrm>
          <a:prstGeom prst="rect">
            <a:avLst/>
          </a:prstGeom>
          <a:ln>
            <a:noFill/>
          </a:ln>
          <a:effectLst>
            <a:softEdge rad="31750"/>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00297" y="8763000"/>
            <a:ext cx="694402" cy="1024193"/>
          </a:xfrm>
          <a:prstGeom prst="rect">
            <a:avLst/>
          </a:prstGeom>
        </p:spPr>
      </p:pic>
      <p:sp>
        <p:nvSpPr>
          <p:cNvPr id="17" name="Rectangle 16"/>
          <p:cNvSpPr/>
          <p:nvPr/>
        </p:nvSpPr>
        <p:spPr>
          <a:xfrm>
            <a:off x="-302" y="8874987"/>
            <a:ext cx="7772701" cy="800219"/>
          </a:xfrm>
          <a:prstGeom prst="rect">
            <a:avLst/>
          </a:prstGeom>
        </p:spPr>
        <p:txBody>
          <a:bodyPr wrap="square">
            <a:spAutoFit/>
          </a:bodyPr>
          <a:lstStyle/>
          <a:p>
            <a:pPr algn="ctr"/>
            <a:r>
              <a:rPr lang="en-US" sz="1800" b="1" dirty="0">
                <a:solidFill>
                  <a:schemeClr val="bg1"/>
                </a:solidFill>
                <a:latin typeface="Century Gothic" panose="020B0502020202020204" pitchFamily="34" charset="0"/>
              </a:rPr>
              <a:t>Michele Basler</a:t>
            </a:r>
          </a:p>
          <a:p>
            <a:pPr algn="ctr"/>
            <a:r>
              <a:rPr lang="en-US" sz="1400" dirty="0">
                <a:solidFill>
                  <a:schemeClr val="bg1"/>
                </a:solidFill>
                <a:latin typeface="Century Gothic" panose="020B0502020202020204" pitchFamily="34" charset="0"/>
              </a:rPr>
              <a:t>(843) 813-0330</a:t>
            </a:r>
          </a:p>
          <a:p>
            <a:pPr algn="ctr"/>
            <a:r>
              <a:rPr lang="en-US" sz="1400" dirty="0">
                <a:solidFill>
                  <a:schemeClr val="bg1"/>
                </a:solidFill>
                <a:latin typeface="Century Gothic" panose="020B0502020202020204" pitchFamily="34" charset="0"/>
              </a:rPr>
              <a:t>charleston917@gmail.com</a:t>
            </a:r>
          </a:p>
        </p:txBody>
      </p:sp>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67132" y="9045118"/>
            <a:ext cx="1114936" cy="459957"/>
          </a:xfrm>
          <a:prstGeom prst="rect">
            <a:avLst/>
          </a:prstGeom>
        </p:spPr>
      </p:pic>
      <p:sp>
        <p:nvSpPr>
          <p:cNvPr id="16" name="Rectangle 15"/>
          <p:cNvSpPr/>
          <p:nvPr/>
        </p:nvSpPr>
        <p:spPr>
          <a:xfrm>
            <a:off x="-302" y="92332"/>
            <a:ext cx="7772702" cy="461665"/>
          </a:xfrm>
          <a:prstGeom prst="rect">
            <a:avLst/>
          </a:prstGeom>
          <a:noFill/>
        </p:spPr>
        <p:txBody>
          <a:bodyPr wrap="square" lIns="91440" tIns="45720" rIns="91440" bIns="45720" anchor="ctr">
            <a:spAutoFit/>
          </a:bodyPr>
          <a:lstStyle/>
          <a:p>
            <a:pPr algn="ctr"/>
            <a:r>
              <a:rPr lang="en-US" sz="2400" b="1" i="1" dirty="0">
                <a:ln w="12700">
                  <a:solidFill>
                    <a:srgbClr val="C00000"/>
                  </a:solidFill>
                  <a:prstDash val="solid"/>
                </a:ln>
                <a:solidFill>
                  <a:srgbClr val="FFC000"/>
                </a:solidFill>
                <a:latin typeface="Century Gothic" panose="020B0502020202020204" pitchFamily="34" charset="0"/>
              </a:rPr>
              <a:t>Turn-Key 3/2 with BONUS ROOM for UNDER $200K!</a:t>
            </a:r>
            <a:endParaRPr lang="en-US" sz="2400" b="1" i="1" cap="none" spc="0" dirty="0">
              <a:ln w="12700">
                <a:solidFill>
                  <a:srgbClr val="C00000"/>
                </a:solidFill>
                <a:prstDash val="solid"/>
              </a:ln>
              <a:solidFill>
                <a:srgbClr val="FFC000"/>
              </a:solidFill>
            </a:endParaRPr>
          </a:p>
        </p:txBody>
      </p:sp>
      <p:sp>
        <p:nvSpPr>
          <p:cNvPr id="20" name="Rectangle 19"/>
          <p:cNvSpPr/>
          <p:nvPr/>
        </p:nvSpPr>
        <p:spPr>
          <a:xfrm>
            <a:off x="-151" y="9796790"/>
            <a:ext cx="7772399" cy="261610"/>
          </a:xfrm>
          <a:prstGeom prst="rect">
            <a:avLst/>
          </a:prstGeom>
        </p:spPr>
        <p:txBody>
          <a:bodyPr wrap="square">
            <a:spAutoFit/>
          </a:bodyPr>
          <a:lstStyle/>
          <a:p>
            <a:pPr algn="ctr"/>
            <a:r>
              <a:rPr lang="en-US" sz="1050" dirty="0">
                <a:solidFill>
                  <a:schemeClr val="bg1"/>
                </a:solidFill>
                <a:latin typeface="Century Gothic" panose="020B0502020202020204" pitchFamily="34" charset="0"/>
              </a:rPr>
              <a:t>Brand Name Real Estate | 4 Carriage Lane Suite 106 | Charleston, SC 29407</a:t>
            </a:r>
          </a:p>
        </p:txBody>
      </p:sp>
      <p:pic>
        <p:nvPicPr>
          <p:cNvPr id="23" name="Picture 22">
            <a:extLst>
              <a:ext uri="{FF2B5EF4-FFF2-40B4-BE49-F238E27FC236}">
                <a16:creationId xmlns:a16="http://schemas.microsoft.com/office/drawing/2014/main" id="{DAC325D1-5084-40AA-AA56-F00BB8A7E0D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79879" y="636071"/>
            <a:ext cx="3729588" cy="2486392"/>
          </a:xfrm>
          <a:prstGeom prst="rect">
            <a:avLst/>
          </a:prstGeom>
          <a:ln>
            <a:solidFill>
              <a:schemeClr val="tx1"/>
            </a:solidFill>
          </a:ln>
        </p:spPr>
      </p:pic>
      <p:pic>
        <p:nvPicPr>
          <p:cNvPr id="24" name="Picture 23">
            <a:extLst>
              <a:ext uri="{FF2B5EF4-FFF2-40B4-BE49-F238E27FC236}">
                <a16:creationId xmlns:a16="http://schemas.microsoft.com/office/drawing/2014/main" id="{DED4BC9A-FE81-4E87-8813-AE06E0E28F8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012040" y="4129429"/>
            <a:ext cx="1714166" cy="1142777"/>
          </a:xfrm>
          <a:prstGeom prst="rect">
            <a:avLst/>
          </a:prstGeom>
          <a:ln>
            <a:noFill/>
          </a:ln>
          <a:effectLst>
            <a:softEdge rad="31750"/>
          </a:effectLst>
        </p:spPr>
      </p:pic>
      <p:pic>
        <p:nvPicPr>
          <p:cNvPr id="25" name="Picture 24">
            <a:extLst>
              <a:ext uri="{FF2B5EF4-FFF2-40B4-BE49-F238E27FC236}">
                <a16:creationId xmlns:a16="http://schemas.microsoft.com/office/drawing/2014/main" id="{8A716085-4B4D-414A-9AE9-408164DE1F7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50637" y="4129318"/>
            <a:ext cx="1704975" cy="1143000"/>
          </a:xfrm>
          <a:prstGeom prst="rect">
            <a:avLst/>
          </a:prstGeom>
          <a:ln>
            <a:noFill/>
          </a:ln>
          <a:effectLst>
            <a:softEdge rad="31750"/>
          </a:effectLst>
        </p:spPr>
      </p:pic>
      <p:pic>
        <p:nvPicPr>
          <p:cNvPr id="26" name="Picture 25">
            <a:extLst>
              <a:ext uri="{FF2B5EF4-FFF2-40B4-BE49-F238E27FC236}">
                <a16:creationId xmlns:a16="http://schemas.microsoft.com/office/drawing/2014/main" id="{13549081-922A-44BE-8441-0658EB115F1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77870" y="4129371"/>
            <a:ext cx="1714338" cy="1142892"/>
          </a:xfrm>
          <a:prstGeom prst="rect">
            <a:avLst/>
          </a:prstGeom>
          <a:ln>
            <a:noFill/>
          </a:ln>
          <a:effectLst>
            <a:softEdge rad="31750"/>
          </a:effectLst>
        </p:spPr>
      </p:pic>
      <p:pic>
        <p:nvPicPr>
          <p:cNvPr id="27" name="Picture 26">
            <a:extLst>
              <a:ext uri="{FF2B5EF4-FFF2-40B4-BE49-F238E27FC236}">
                <a16:creationId xmlns:a16="http://schemas.microsoft.com/office/drawing/2014/main" id="{87752C1A-16C1-46C3-9B6F-D3B3D07493B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80985" y="4129318"/>
            <a:ext cx="1712118" cy="1143000"/>
          </a:xfrm>
          <a:prstGeom prst="rect">
            <a:avLst/>
          </a:prstGeom>
          <a:ln>
            <a:noFill/>
          </a:ln>
          <a:effectLst>
            <a:softEdge rad="31750"/>
          </a:effectLst>
        </p:spPr>
      </p:pic>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TotalTime>
  <Words>183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505 Hedge Way Sangaree Gardens | Summerville, SC 29486 MLS# 19020237 | $194,000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22</cp:revision>
  <dcterms:created xsi:type="dcterms:W3CDTF">2006-08-16T00:00:00Z</dcterms:created>
  <dcterms:modified xsi:type="dcterms:W3CDTF">2019-07-11T23:00:44Z</dcterms:modified>
</cp:coreProperties>
</file>