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1884" y="5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2/28/2020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2/28/2020</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gif"/><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extLst>
              <a:ext uri="{BEBA8EAE-BF5A-486C-A8C5-ECC9F3942E4B}">
                <a14:imgProps xmlns:a14="http://schemas.microsoft.com/office/drawing/2010/main">
                  <a14:imgLayer r:embed="rId3">
                    <a14:imgEffect>
                      <a14:artisticBlur/>
                    </a14:imgEffect>
                  </a14:imgLayer>
                </a14:imgProps>
              </a:ext>
            </a:extLst>
          </a:blip>
          <a:srcRect/>
          <a:stretch>
            <a:fillRect l="-53000" r="-53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p:blipFill>
        <p:spPr>
          <a:xfrm>
            <a:off x="381001" y="211306"/>
            <a:ext cx="3310302" cy="2206868"/>
          </a:xfrm>
          <a:prstGeom prst="rect">
            <a:avLst/>
          </a:prstGeom>
          <a:ln>
            <a:noFill/>
          </a:ln>
          <a:effectLst>
            <a:outerShdw blurRad="292100" dist="139700" dir="2700000" algn="tl" rotWithShape="0">
              <a:srgbClr val="333333">
                <a:alpha val="65000"/>
              </a:srgbClr>
            </a:outerShdw>
          </a:effectLst>
        </p:spPr>
      </p:pic>
      <p:sp>
        <p:nvSpPr>
          <p:cNvPr id="21" name="Rectangle 20"/>
          <p:cNvSpPr/>
          <p:nvPr/>
        </p:nvSpPr>
        <p:spPr>
          <a:xfrm>
            <a:off x="457201" y="8686800"/>
            <a:ext cx="7315198" cy="137798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8600" y="4114800"/>
            <a:ext cx="7772400" cy="3619500"/>
          </a:xfrm>
        </p:spPr>
        <p:txBody>
          <a:bodyPr anchor="ctr">
            <a:noAutofit/>
          </a:bodyPr>
          <a:lstStyle/>
          <a:p>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rPr>
              <a:t>This upgraded Myers Mill home is move in ready for you. Gorgeous 4 bedroom 2.5 bathroom home features spacious bedrooms, serene owners suite with separate garden tub and a gorgeous open kitchen with beautiful cabinets and granite! Enjoy the coziness of the open living room w/ gas fireplace. Separate formal dining room as well as eat in kitchen with bar seating and ample storage throughout. Large two car garage. A lush fenced backyard with custom patio and sunshade along with screened porch add to this backyard paradise. New landscaping and lighting have been added for amazing curb appeal. Home has an irrigation system and is pre-wired for security system. Loft area features surround sound. This home is ready for you! Just move on in!</a:t>
            </a:r>
          </a:p>
          <a:p>
            <a:endParaRPr lang="en-US" sz="15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rPr>
              <a:t>A $1,640 Lender Credit is available and will be applied towards the buyer's closing costs and pre-</a:t>
            </a:r>
            <a:r>
              <a:rPr lang="en-US" sz="1500" dirty="0" err="1">
                <a:solidFill>
                  <a:schemeClr val="bg1"/>
                </a:solidFill>
                <a:effectLst>
                  <a:outerShdw blurRad="38100" dist="38100" dir="2700000" algn="tl">
                    <a:srgbClr val="000000">
                      <a:alpha val="43137"/>
                    </a:srgbClr>
                  </a:outerShdw>
                </a:effectLst>
                <a:latin typeface="Trebuchet MS" panose="020B0603020202020204" pitchFamily="34" charset="0"/>
              </a:rPr>
              <a:t>paids</a:t>
            </a:r>
            <a:r>
              <a:rPr lang="en-US" sz="1500" dirty="0">
                <a:solidFill>
                  <a:schemeClr val="bg1"/>
                </a:solidFill>
                <a:effectLst>
                  <a:outerShdw blurRad="38100" dist="38100" dir="2700000" algn="tl">
                    <a:srgbClr val="000000">
                      <a:alpha val="43137"/>
                    </a:srgbClr>
                  </a:outerShdw>
                </a:effectLst>
                <a:latin typeface="Trebuchet MS" panose="020B0603020202020204" pitchFamily="34" charset="0"/>
              </a:rPr>
              <a:t> if the buyer chooses to use the seller's preferred lender. This credit is in addition to any negotiated seller concessions.</a:t>
            </a:r>
          </a:p>
        </p:txBody>
      </p:sp>
      <p:sp>
        <p:nvSpPr>
          <p:cNvPr id="17" name="Rectangle 16"/>
          <p:cNvSpPr/>
          <p:nvPr/>
        </p:nvSpPr>
        <p:spPr>
          <a:xfrm>
            <a:off x="457200" y="8875657"/>
            <a:ext cx="7315200" cy="800219"/>
          </a:xfrm>
          <a:prstGeom prst="rect">
            <a:avLst/>
          </a:prstGeom>
        </p:spPr>
        <p:txBody>
          <a:bodyPr wrap="square">
            <a:spAutoFit/>
          </a:bodyPr>
          <a:lstStyle/>
          <a:p>
            <a:pPr algn="ctr"/>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Lauren Courcoux</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Mobile - (843) 224-8613</a:t>
            </a:r>
          </a:p>
          <a:p>
            <a:pPr algn="ctr"/>
            <a:r>
              <a:rPr lang="en-US" sz="1400" dirty="0">
                <a:solidFill>
                  <a:schemeClr val="bg1"/>
                </a:solidFill>
                <a:effectLst>
                  <a:outerShdw blurRad="38100" dist="38100" dir="2700000" algn="tl">
                    <a:srgbClr val="000000">
                      <a:alpha val="43137"/>
                    </a:srgbClr>
                  </a:outerShdw>
                </a:effectLst>
                <a:latin typeface="Trebuchet MS" panose="020B0603020202020204" pitchFamily="34" charset="0"/>
              </a:rPr>
              <a:t>lauren.courcoux@carolinaone.com</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385" y="8818566"/>
            <a:ext cx="896470" cy="914400"/>
          </a:xfrm>
          <a:prstGeom prst="rect">
            <a:avLst/>
          </a:prstGeom>
        </p:spPr>
      </p:pic>
      <p:sp>
        <p:nvSpPr>
          <p:cNvPr id="18" name="Rectangle 17"/>
          <p:cNvSpPr/>
          <p:nvPr/>
        </p:nvSpPr>
        <p:spPr>
          <a:xfrm>
            <a:off x="458344" y="9858346"/>
            <a:ext cx="7312912" cy="200055"/>
          </a:xfrm>
          <a:prstGeom prst="rect">
            <a:avLst/>
          </a:prstGeom>
        </p:spPr>
        <p:txBody>
          <a:bodyPr wrap="square">
            <a:spAutoFit/>
          </a:bodyPr>
          <a:lstStyle/>
          <a:p>
            <a:pPr algn="ctr"/>
            <a:r>
              <a:rPr lang="en-US" sz="700" dirty="0">
                <a:solidFill>
                  <a:schemeClr val="bg1"/>
                </a:solidFill>
                <a:effectLst>
                  <a:outerShdw blurRad="38100" dist="38100" dir="2700000" algn="tl">
                    <a:srgbClr val="000000">
                      <a:alpha val="43137"/>
                    </a:srgbClr>
                  </a:outerShdw>
                </a:effectLst>
                <a:latin typeface="Trebuchet MS" panose="020B0603020202020204" pitchFamily="34" charset="0"/>
              </a:rPr>
              <a:t>Carolina One Real Estate | 2713 Highway 17 North | Mt Pleasant, SC 29466</a:t>
            </a:r>
          </a:p>
        </p:txBody>
      </p:sp>
      <p:grpSp>
        <p:nvGrpSpPr>
          <p:cNvPr id="6" name="Group 5"/>
          <p:cNvGrpSpPr/>
          <p:nvPr/>
        </p:nvGrpSpPr>
        <p:grpSpPr>
          <a:xfrm>
            <a:off x="0" y="2529040"/>
            <a:ext cx="8229600" cy="823760"/>
            <a:chOff x="0" y="919315"/>
            <a:chExt cx="7315200" cy="823760"/>
          </a:xfrm>
        </p:grpSpPr>
        <p:sp>
          <p:nvSpPr>
            <p:cNvPr id="20" name="Rectangle 19"/>
            <p:cNvSpPr/>
            <p:nvPr/>
          </p:nvSpPr>
          <p:spPr>
            <a:xfrm>
              <a:off x="1" y="919315"/>
              <a:ext cx="7315198" cy="823760"/>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961863"/>
              <a:ext cx="73152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Trebuchet MS" panose="020B0603020202020204" pitchFamily="34" charset="0"/>
                </a:rPr>
                <a:t>5069 Blair Road</a:t>
              </a:r>
            </a:p>
            <a:p>
              <a:pPr algn="ctr"/>
              <a:r>
                <a:rPr lang="en-US" sz="1800" dirty="0">
                  <a:solidFill>
                    <a:schemeClr val="bg1"/>
                  </a:solidFill>
                  <a:effectLst>
                    <a:outerShdw blurRad="50800" dist="38100" dir="5400000" algn="t" rotWithShape="0">
                      <a:prstClr val="black">
                        <a:alpha val="40000"/>
                      </a:prstClr>
                    </a:outerShdw>
                  </a:effectLst>
                  <a:latin typeface="Trebuchet MS" panose="020B0603020202020204" pitchFamily="34" charset="0"/>
                </a:rPr>
                <a:t>Myers Mill | Summerville, SC 29483 | MLS# 19030370 | $295,000</a:t>
              </a:r>
            </a:p>
          </p:txBody>
        </p:sp>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81001" y="3493008"/>
            <a:ext cx="1161285" cy="774190"/>
          </a:xfrm>
          <a:prstGeom prst="rect">
            <a:avLst/>
          </a:prstGeom>
          <a:ln w="3175">
            <a:solidFill>
              <a:schemeClr val="bg1"/>
            </a:solidFill>
          </a:ln>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rcRect/>
          <a:stretch/>
        </p:blipFill>
        <p:spPr>
          <a:xfrm>
            <a:off x="5113992" y="3493008"/>
            <a:ext cx="1157400" cy="771600"/>
          </a:xfrm>
          <a:prstGeom prst="rect">
            <a:avLst/>
          </a:prstGeom>
          <a:ln w="3175">
            <a:solidFill>
              <a:schemeClr val="bg1"/>
            </a:solidFill>
          </a:ln>
        </p:spPr>
      </p:pic>
      <p:pic>
        <p:nvPicPr>
          <p:cNvPr id="28" name="Picture 27"/>
          <p:cNvPicPr>
            <a:picLocks/>
          </p:cNvPicPr>
          <p:nvPr/>
        </p:nvPicPr>
        <p:blipFill>
          <a:blip r:embed="rId8" cstate="print">
            <a:extLst>
              <a:ext uri="{28A0092B-C50C-407E-A947-70E740481C1C}">
                <a14:useLocalDpi xmlns:a14="http://schemas.microsoft.com/office/drawing/2010/main" val="0"/>
              </a:ext>
            </a:extLst>
          </a:blip>
          <a:srcRect/>
          <a:stretch/>
        </p:blipFill>
        <p:spPr>
          <a:xfrm>
            <a:off x="3537623" y="3493008"/>
            <a:ext cx="1157400" cy="771600"/>
          </a:xfrm>
          <a:prstGeom prst="rect">
            <a:avLst/>
          </a:prstGeom>
          <a:ln w="3175">
            <a:solidFill>
              <a:schemeClr val="bg1"/>
            </a:solidFill>
          </a:ln>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rcRect/>
          <a:stretch/>
        </p:blipFill>
        <p:spPr>
          <a:xfrm>
            <a:off x="1961254" y="3493008"/>
            <a:ext cx="1157400" cy="771600"/>
          </a:xfrm>
          <a:prstGeom prst="rect">
            <a:avLst/>
          </a:prstGeom>
          <a:ln w="3175">
            <a:solidFill>
              <a:schemeClr val="bg1"/>
            </a:solidFill>
          </a:ln>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66395" y="8906661"/>
            <a:ext cx="609218" cy="738210"/>
          </a:xfrm>
          <a:prstGeom prst="rect">
            <a:avLst/>
          </a:prstGeom>
        </p:spPr>
      </p:pic>
      <p:sp>
        <p:nvSpPr>
          <p:cNvPr id="12" name="Rectangle 11"/>
          <p:cNvSpPr/>
          <p:nvPr/>
        </p:nvSpPr>
        <p:spPr>
          <a:xfrm>
            <a:off x="152400" y="76200"/>
            <a:ext cx="7924800" cy="8610600"/>
          </a:xfrm>
          <a:prstGeom prst="rect">
            <a:avLst/>
          </a:prstGeom>
          <a:noFill/>
          <a:ln w="3810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p:cNvPicPr>
          <p:nvPr/>
        </p:nvPicPr>
        <p:blipFill>
          <a:blip r:embed="rId11" cstate="print">
            <a:extLst>
              <a:ext uri="{28A0092B-C50C-407E-A947-70E740481C1C}">
                <a14:useLocalDpi xmlns:a14="http://schemas.microsoft.com/office/drawing/2010/main" val="0"/>
              </a:ext>
            </a:extLst>
          </a:blip>
          <a:srcRect/>
          <a:stretch/>
        </p:blipFill>
        <p:spPr>
          <a:xfrm>
            <a:off x="3538429" y="7765303"/>
            <a:ext cx="1155791" cy="770527"/>
          </a:xfrm>
          <a:prstGeom prst="rect">
            <a:avLst/>
          </a:prstGeom>
          <a:ln w="3175">
            <a:solidFill>
              <a:schemeClr val="bg1"/>
            </a:solidFill>
          </a:ln>
        </p:spPr>
      </p:pic>
      <p:pic>
        <p:nvPicPr>
          <p:cNvPr id="31" name="Picture 30"/>
          <p:cNvPicPr>
            <a:picLocks/>
          </p:cNvPicPr>
          <p:nvPr/>
        </p:nvPicPr>
        <p:blipFill>
          <a:blip r:embed="rId12" cstate="print">
            <a:extLst>
              <a:ext uri="{28A0092B-C50C-407E-A947-70E740481C1C}">
                <a14:useLocalDpi xmlns:a14="http://schemas.microsoft.com/office/drawing/2010/main" val="0"/>
              </a:ext>
            </a:extLst>
          </a:blip>
          <a:srcRect/>
          <a:stretch/>
        </p:blipFill>
        <p:spPr>
          <a:xfrm>
            <a:off x="1959715" y="7765303"/>
            <a:ext cx="1157400" cy="771600"/>
          </a:xfrm>
          <a:prstGeom prst="rect">
            <a:avLst/>
          </a:prstGeom>
          <a:ln w="3175">
            <a:solidFill>
              <a:schemeClr val="bg1"/>
            </a:solidFill>
          </a:ln>
        </p:spPr>
      </p:pic>
      <p:pic>
        <p:nvPicPr>
          <p:cNvPr id="32" name="Picture 31"/>
          <p:cNvPicPr>
            <a:picLocks/>
          </p:cNvPicPr>
          <p:nvPr/>
        </p:nvPicPr>
        <p:blipFill>
          <a:blip r:embed="rId13" cstate="print">
            <a:extLst>
              <a:ext uri="{28A0092B-C50C-407E-A947-70E740481C1C}">
                <a14:useLocalDpi xmlns:a14="http://schemas.microsoft.com/office/drawing/2010/main" val="0"/>
              </a:ext>
            </a:extLst>
          </a:blip>
          <a:srcRect/>
          <a:stretch/>
        </p:blipFill>
        <p:spPr>
          <a:xfrm>
            <a:off x="5115533" y="7765303"/>
            <a:ext cx="1157401" cy="771600"/>
          </a:xfrm>
          <a:prstGeom prst="rect">
            <a:avLst/>
          </a:prstGeom>
          <a:ln w="3175">
            <a:solidFill>
              <a:schemeClr val="bg1"/>
            </a:solidFill>
          </a:ln>
        </p:spPr>
      </p:pic>
      <p:pic>
        <p:nvPicPr>
          <p:cNvPr id="33" name="Picture 32"/>
          <p:cNvPicPr>
            <a:picLocks/>
          </p:cNvPicPr>
          <p:nvPr/>
        </p:nvPicPr>
        <p:blipFill>
          <a:blip r:embed="rId14" cstate="print">
            <a:extLst>
              <a:ext uri="{28A0092B-C50C-407E-A947-70E740481C1C}">
                <a14:useLocalDpi xmlns:a14="http://schemas.microsoft.com/office/drawing/2010/main" val="0"/>
              </a:ext>
            </a:extLst>
          </a:blip>
          <a:srcRect/>
          <a:stretch/>
        </p:blipFill>
        <p:spPr>
          <a:xfrm>
            <a:off x="6694246" y="7765303"/>
            <a:ext cx="1157401" cy="771600"/>
          </a:xfrm>
          <a:prstGeom prst="rect">
            <a:avLst/>
          </a:prstGeom>
          <a:ln w="3175">
            <a:solidFill>
              <a:schemeClr val="bg1"/>
            </a:solidFill>
          </a:ln>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4621473" y="734163"/>
            <a:ext cx="2526016" cy="1684011"/>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0036A6D-1127-4C79-A580-E77F1B18D5B6}"/>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6690362" y="3493008"/>
            <a:ext cx="1161285" cy="774190"/>
          </a:xfrm>
          <a:prstGeom prst="rect">
            <a:avLst/>
          </a:prstGeom>
          <a:ln w="3175">
            <a:solidFill>
              <a:schemeClr val="bg1"/>
            </a:solidFill>
          </a:ln>
        </p:spPr>
      </p:pic>
      <p:pic>
        <p:nvPicPr>
          <p:cNvPr id="36" name="Picture 35">
            <a:extLst>
              <a:ext uri="{FF2B5EF4-FFF2-40B4-BE49-F238E27FC236}">
                <a16:creationId xmlns:a16="http://schemas.microsoft.com/office/drawing/2014/main" id="{E1A63556-E00E-4914-99B2-E289289E2A86}"/>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381001" y="7765303"/>
            <a:ext cx="1157400" cy="771600"/>
          </a:xfrm>
          <a:prstGeom prst="rect">
            <a:avLst/>
          </a:prstGeom>
          <a:ln w="3175">
            <a:solidFill>
              <a:schemeClr val="bg1"/>
            </a:solidFill>
          </a:ln>
        </p:spPr>
      </p:pic>
      <p:sp>
        <p:nvSpPr>
          <p:cNvPr id="24" name="Rectangle 23"/>
          <p:cNvSpPr/>
          <p:nvPr/>
        </p:nvSpPr>
        <p:spPr>
          <a:xfrm>
            <a:off x="3691762" y="209913"/>
            <a:ext cx="4385438" cy="646331"/>
          </a:xfrm>
          <a:prstGeom prst="rect">
            <a:avLst/>
          </a:prstGeom>
        </p:spPr>
        <p:txBody>
          <a:bodyPr wrap="square">
            <a:spAutoFit/>
          </a:bodyPr>
          <a:lstStyle/>
          <a:p>
            <a:pPr algn="ctr"/>
            <a:r>
              <a:rPr lang="en-US" sz="3600" i="1" dirty="0">
                <a:solidFill>
                  <a:schemeClr val="bg1"/>
                </a:solidFill>
                <a:effectLst>
                  <a:outerShdw blurRad="50800" dist="38100" dir="5400000" algn="t" rotWithShape="0">
                    <a:prstClr val="black">
                      <a:alpha val="40000"/>
                    </a:prstClr>
                  </a:outerShdw>
                </a:effectLst>
                <a:latin typeface="Rage Italic" panose="03070502040507070304" pitchFamily="66" charset="0"/>
              </a:rPr>
              <a:t>Myers Mill Beauty</a:t>
            </a:r>
          </a:p>
        </p:txBody>
      </p:sp>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267</TotalTime>
  <Words>227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Rage Italic</vt:lpstr>
      <vt:lpstr>Trebuchet MS</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61</cp:revision>
  <dcterms:created xsi:type="dcterms:W3CDTF">2006-08-16T00:00:00Z</dcterms:created>
  <dcterms:modified xsi:type="dcterms:W3CDTF">2020-02-28T15:13:13Z</dcterms:modified>
</cp:coreProperties>
</file>