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8.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hyperlink" Target="mailto:lnorthrup@carolinaone.com" TargetMode="External"/><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0255" y="97280"/>
            <a:ext cx="7651890" cy="382156"/>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400" b="1" i="1" dirty="0">
                <a:solidFill>
                  <a:srgbClr val="234255"/>
                </a:solidFill>
                <a:latin typeface="Calibri"/>
                <a:cs typeface="Calibri"/>
              </a:rPr>
              <a:t>READY FOR YOUR BUYER'S FURNITURE! </a:t>
            </a:r>
            <a:endParaRPr lang="en-US" sz="2400" dirty="0">
              <a:solidFill>
                <a:srgbClr val="234255"/>
              </a:solidFill>
              <a:latin typeface="Calibri"/>
              <a:cs typeface="Calibri"/>
            </a:endParaRPr>
          </a:p>
        </p:txBody>
      </p:sp>
      <p:sp>
        <p:nvSpPr>
          <p:cNvPr id="3" name="object 3"/>
          <p:cNvSpPr txBox="1"/>
          <p:nvPr/>
        </p:nvSpPr>
        <p:spPr>
          <a:xfrm>
            <a:off x="212193" y="1119630"/>
            <a:ext cx="3657599" cy="1631857"/>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506 Cecilia Cove Drive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Lawton Harbor</a:t>
            </a:r>
          </a:p>
          <a:p>
            <a:pPr marL="635" algn="ctr">
              <a:lnSpc>
                <a:spcPct val="100000"/>
              </a:lnSpc>
              <a:spcBef>
                <a:spcPts val="100"/>
              </a:spcBef>
            </a:pPr>
            <a:r>
              <a:rPr lang="en-US" sz="1600" dirty="0">
                <a:solidFill>
                  <a:srgbClr val="234255"/>
                </a:solidFill>
                <a:latin typeface="Calibri"/>
                <a:cs typeface="Calibri"/>
              </a:rPr>
              <a:t>Charleston, SC 29412</a:t>
            </a:r>
          </a:p>
          <a:p>
            <a:pPr marL="635" algn="ctr">
              <a:lnSpc>
                <a:spcPct val="100000"/>
              </a:lnSpc>
              <a:spcBef>
                <a:spcPts val="100"/>
              </a:spcBef>
            </a:pPr>
            <a:r>
              <a:rPr lang="en-US" sz="1600" dirty="0">
                <a:solidFill>
                  <a:srgbClr val="234255"/>
                </a:solidFill>
                <a:latin typeface="Calibri"/>
                <a:cs typeface="Calibri"/>
              </a:rPr>
              <a:t>MLS# 24017062</a:t>
            </a:r>
          </a:p>
          <a:p>
            <a:pPr marL="635" algn="ctr">
              <a:lnSpc>
                <a:spcPct val="100000"/>
              </a:lnSpc>
              <a:spcBef>
                <a:spcPts val="100"/>
              </a:spcBef>
            </a:pPr>
            <a:r>
              <a:rPr lang="en-US" sz="1600" dirty="0">
                <a:solidFill>
                  <a:srgbClr val="234255"/>
                </a:solidFill>
                <a:latin typeface="Calibri"/>
                <a:cs typeface="Calibri"/>
              </a:rPr>
              <a:t>$700,000</a:t>
            </a:r>
            <a:endParaRPr sz="1600" dirty="0">
              <a:solidFill>
                <a:srgbClr val="234255"/>
              </a:solidFill>
              <a:latin typeface="Calibri"/>
              <a:cs typeface="Calibri"/>
            </a:endParaRPr>
          </a:p>
        </p:txBody>
      </p:sp>
      <p:pic>
        <p:nvPicPr>
          <p:cNvPr id="5" name="object 5"/>
          <p:cNvPicPr/>
          <p:nvPr/>
        </p:nvPicPr>
        <p:blipFill>
          <a:blip r:embed="rId2" cstate="print"/>
          <a:stretch>
            <a:fillRect/>
          </a:stretch>
        </p:blipFill>
        <p:spPr>
          <a:xfrm>
            <a:off x="60255" y="8863694"/>
            <a:ext cx="829279" cy="1101307"/>
          </a:xfrm>
          <a:prstGeom prst="rect">
            <a:avLst/>
          </a:prstGeom>
        </p:spPr>
      </p:pic>
      <p:pic>
        <p:nvPicPr>
          <p:cNvPr id="6" name="object 6"/>
          <p:cNvPicPr/>
          <p:nvPr/>
        </p:nvPicPr>
        <p:blipFill>
          <a:blip r:embed="rId3"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4">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5" cstate="print">
            <a:extLst>
              <a:ext uri="{28A0092B-C50C-407E-A947-70E740481C1C}">
                <a14:useLocalDpi xmlns:a14="http://schemas.microsoft.com/office/drawing/2010/main" val="0"/>
              </a:ext>
            </a:extLst>
          </a:blip>
          <a:srcRect/>
          <a:stretch/>
        </p:blipFill>
        <p:spPr>
          <a:xfrm>
            <a:off x="126602" y="3527064"/>
            <a:ext cx="1441846" cy="961230"/>
          </a:xfrm>
          <a:prstGeom prst="rect">
            <a:avLst/>
          </a:prstGeom>
        </p:spPr>
      </p:pic>
      <p:pic>
        <p:nvPicPr>
          <p:cNvPr id="24" name="object 24"/>
          <p:cNvPicPr/>
          <p:nvPr/>
        </p:nvPicPr>
        <p:blipFill>
          <a:blip r:embed="rId6" cstate="print">
            <a:extLst>
              <a:ext uri="{28A0092B-C50C-407E-A947-70E740481C1C}">
                <a14:useLocalDpi xmlns:a14="http://schemas.microsoft.com/office/drawing/2010/main" val="0"/>
              </a:ext>
            </a:extLst>
          </a:blip>
          <a:srcRect/>
          <a:stretch/>
        </p:blipFill>
        <p:spPr>
          <a:xfrm>
            <a:off x="1642959" y="3523492"/>
            <a:ext cx="1447204" cy="964802"/>
          </a:xfrm>
          <a:prstGeom prst="rect">
            <a:avLst/>
          </a:prstGeom>
        </p:spPr>
      </p:pic>
      <p:pic>
        <p:nvPicPr>
          <p:cNvPr id="25" name="object 25"/>
          <p:cNvPicPr/>
          <p:nvPr/>
        </p:nvPicPr>
        <p:blipFill>
          <a:blip r:embed="rId7" cstate="print">
            <a:extLst>
              <a:ext uri="{28A0092B-C50C-407E-A947-70E740481C1C}">
                <a14:useLocalDpi xmlns:a14="http://schemas.microsoft.com/office/drawing/2010/main" val="0"/>
              </a:ext>
            </a:extLst>
          </a:blip>
          <a:srcRect/>
          <a:stretch/>
        </p:blipFill>
        <p:spPr>
          <a:xfrm>
            <a:off x="4687141" y="3527064"/>
            <a:ext cx="1441846" cy="961231"/>
          </a:xfrm>
          <a:prstGeom prst="rect">
            <a:avLst/>
          </a:prstGeom>
        </p:spPr>
      </p:pic>
      <p:pic>
        <p:nvPicPr>
          <p:cNvPr id="26" name="object 26"/>
          <p:cNvPicPr/>
          <p:nvPr/>
        </p:nvPicPr>
        <p:blipFill>
          <a:blip r:embed="rId8" cstate="print">
            <a:extLst>
              <a:ext uri="{28A0092B-C50C-407E-A947-70E740481C1C}">
                <a14:useLocalDpi xmlns:a14="http://schemas.microsoft.com/office/drawing/2010/main" val="0"/>
              </a:ext>
            </a:extLst>
          </a:blip>
          <a:srcRect/>
          <a:stretch/>
        </p:blipFill>
        <p:spPr>
          <a:xfrm>
            <a:off x="6204250" y="3527263"/>
            <a:ext cx="1441548" cy="961032"/>
          </a:xfrm>
          <a:prstGeom prst="rect">
            <a:avLst/>
          </a:prstGeom>
        </p:spPr>
      </p:pic>
      <p:pic>
        <p:nvPicPr>
          <p:cNvPr id="31" name="object 31"/>
          <p:cNvPicPr/>
          <p:nvPr/>
        </p:nvPicPr>
        <p:blipFill>
          <a:blip r:embed="rId9" cstate="print"/>
          <a:stretch>
            <a:fillRect/>
          </a:stretch>
        </p:blipFill>
        <p:spPr>
          <a:xfrm>
            <a:off x="6399090" y="8936101"/>
            <a:ext cx="1246708" cy="285505"/>
          </a:xfrm>
          <a:prstGeom prst="rect">
            <a:avLst/>
          </a:prstGeom>
        </p:spPr>
      </p:pic>
      <p:pic>
        <p:nvPicPr>
          <p:cNvPr id="22" name="object 22"/>
          <p:cNvPicPr>
            <a:picLocks noChangeAspect="1"/>
          </p:cNvPicPr>
          <p:nvPr/>
        </p:nvPicPr>
        <p:blipFill>
          <a:blip r:embed="rId10" cstate="print">
            <a:extLst>
              <a:ext uri="{28A0092B-C50C-407E-A947-70E740481C1C}">
                <a14:useLocalDpi xmlns:a14="http://schemas.microsoft.com/office/drawing/2010/main" val="0"/>
              </a:ext>
            </a:extLst>
          </a:blip>
          <a:stretch/>
        </p:blipFill>
        <p:spPr>
          <a:xfrm>
            <a:off x="3988198" y="885588"/>
            <a:ext cx="3657600" cy="2438400"/>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4674" y="3523493"/>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820385"/>
            <a:ext cx="7549100" cy="2677656"/>
          </a:xfrm>
          <a:prstGeom prst="rect">
            <a:avLst/>
          </a:prstGeom>
          <a:noFill/>
        </p:spPr>
        <p:txBody>
          <a:bodyPr wrap="square">
            <a:spAutoFit/>
          </a:bodyPr>
          <a:lstStyle/>
          <a:p>
            <a:pPr algn="ctr"/>
            <a:r>
              <a:rPr lang="en-US" sz="1200" dirty="0">
                <a:solidFill>
                  <a:srgbClr val="234255"/>
                </a:solidFill>
                <a:latin typeface="+mj-lt"/>
              </a:rPr>
              <a:t>Discover the perfect blend of comfort and style in this meticulously updated 4-bedroom, 2-full-bath residence located in the highly sought-after Lawton Harbor neighborhood. The recent renovations include fresh paint, new cabinet doors, new countertops, backsplash, luxury vinyl plank floors, new carpet, and a beautifully landscaped yard and make this home is ''move in ready!'' Step inside to find an inviting open floorplan bathed in natural light, seamlessly connecting the spacious living area with the gourmet kitchen. The kitchen features new countertops complemented by a stunning backsplash, providing the perfect kitchen for cooking and gatherings with friends and family. Retreat to the luxurious master suite boasting an updated bath with modern fixtures and a walk-in shower, offering a serene escape at the end of the day. Three additional bedrooms provide ample space for family, guests, or a home office, each enhanced with new carpeting for added comfort. Outside, the freshly landscaped yard offers a private sanctuary for outdoor relaxation and entertaining, with a fenced in backyard and on a </a:t>
            </a:r>
            <a:r>
              <a:rPr lang="en-US" sz="1200" dirty="0" err="1">
                <a:solidFill>
                  <a:srgbClr val="234255"/>
                </a:solidFill>
                <a:latin typeface="+mj-lt"/>
              </a:rPr>
              <a:t>cul</a:t>
            </a:r>
            <a:r>
              <a:rPr lang="en-US" sz="1200" dirty="0">
                <a:solidFill>
                  <a:srgbClr val="234255"/>
                </a:solidFill>
                <a:latin typeface="+mj-lt"/>
              </a:rPr>
              <a:t> de sac. This great location is in walking, biking and golf carting distance to grocery shopping and great restaurants. Just minutes from downtown Charleston makes this is a fantastic location! A $2,500 Lender Credit is available and will be applied towards the buyer's closing costs and pre-</a:t>
            </a:r>
            <a:r>
              <a:rPr lang="en-US" sz="1200" dirty="0" err="1">
                <a:solidFill>
                  <a:srgbClr val="234255"/>
                </a:solidFill>
                <a:latin typeface="+mj-lt"/>
              </a:rPr>
              <a:t>paids</a:t>
            </a:r>
            <a:r>
              <a:rPr lang="en-US" sz="12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2" cstate="print">
            <a:extLst>
              <a:ext uri="{28A0092B-C50C-407E-A947-70E740481C1C}">
                <a14:useLocalDpi xmlns:a14="http://schemas.microsoft.com/office/drawing/2010/main" val="0"/>
              </a:ext>
            </a:extLst>
          </a:blip>
          <a:srcRect/>
          <a:stretch/>
        </p:blipFill>
        <p:spPr>
          <a:xfrm>
            <a:off x="126602" y="7618105"/>
            <a:ext cx="1441846"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3" cstate="print">
            <a:extLst>
              <a:ext uri="{28A0092B-C50C-407E-A947-70E740481C1C}">
                <a14:useLocalDpi xmlns:a14="http://schemas.microsoft.com/office/drawing/2010/main" val="0"/>
              </a:ext>
            </a:extLst>
          </a:blip>
          <a:srcRect/>
          <a:stretch/>
        </p:blipFill>
        <p:spPr>
          <a:xfrm>
            <a:off x="1642959" y="7614033"/>
            <a:ext cx="1447204"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4" cstate="print">
            <a:extLst>
              <a:ext uri="{28A0092B-C50C-407E-A947-70E740481C1C}">
                <a14:useLocalDpi xmlns:a14="http://schemas.microsoft.com/office/drawing/2010/main" val="0"/>
              </a:ext>
            </a:extLst>
          </a:blip>
          <a:srcRect/>
          <a:stretch/>
        </p:blipFill>
        <p:spPr>
          <a:xfrm>
            <a:off x="4687141" y="7617605"/>
            <a:ext cx="1441846" cy="961231"/>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5" cstate="print">
            <a:extLst>
              <a:ext uri="{28A0092B-C50C-407E-A947-70E740481C1C}">
                <a14:useLocalDpi xmlns:a14="http://schemas.microsoft.com/office/drawing/2010/main" val="0"/>
              </a:ext>
            </a:extLst>
          </a:blip>
          <a:srcRect/>
          <a:stretch/>
        </p:blipFill>
        <p:spPr>
          <a:xfrm>
            <a:off x="6204250" y="7618304"/>
            <a:ext cx="1441548"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6" cstate="print">
            <a:extLst>
              <a:ext uri="{28A0092B-C50C-407E-A947-70E740481C1C}">
                <a14:useLocalDpi xmlns:a14="http://schemas.microsoft.com/office/drawing/2010/main" val="0"/>
              </a:ext>
            </a:extLst>
          </a:blip>
          <a:srcRect/>
          <a:stretch/>
        </p:blipFill>
        <p:spPr>
          <a:xfrm>
            <a:off x="3164674" y="7614536"/>
            <a:ext cx="1447204"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TotalTime>
  <Words>314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2</cp:revision>
  <dcterms:created xsi:type="dcterms:W3CDTF">2024-08-09T15:35:33Z</dcterms:created>
  <dcterms:modified xsi:type="dcterms:W3CDTF">2024-09-10T22:28:24Z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