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375E"/>
    <a:srgbClr val="AF0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8/21/2025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s://vimeo.com/1102566303?fl=pl&amp;fe=sh" TargetMode="External"/><Relationship Id="rId7" Type="http://schemas.openxmlformats.org/officeDocument/2006/relationships/image" Target="../media/image6.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229600" cy="5492121"/>
          </a:xfrm>
          <a:prstGeom prst="rect">
            <a:avLst/>
          </a:prstGeom>
          <a:ln>
            <a:noFill/>
          </a:ln>
          <a:effectLst/>
        </p:spPr>
      </p:pic>
      <p:sp>
        <p:nvSpPr>
          <p:cNvPr id="2" name="Title 1"/>
          <p:cNvSpPr>
            <a:spLocks noGrp="1"/>
          </p:cNvSpPr>
          <p:nvPr>
            <p:ph type="ctrTitle"/>
          </p:nvPr>
        </p:nvSpPr>
        <p:spPr>
          <a:xfrm>
            <a:off x="0" y="-1"/>
            <a:ext cx="8229600" cy="769203"/>
          </a:xfrm>
          <a:noFill/>
          <a:effectLst/>
        </p:spPr>
        <p:txBody>
          <a:bodyPr>
            <a:noAutofit/>
          </a:bodyPr>
          <a:lstStyle/>
          <a:p>
            <a:r>
              <a:rPr lang="en-US" sz="2600" b="1" dirty="0">
                <a:ln w="3175">
                  <a:noFill/>
                </a:ln>
                <a:effectLst>
                  <a:outerShdw blurRad="38100" dist="38100" dir="2700000" algn="tl">
                    <a:srgbClr val="000000">
                      <a:alpha val="43137"/>
                    </a:srgbClr>
                  </a:outerShdw>
                </a:effectLst>
                <a:latin typeface="Futura Bk BT" panose="020B0502020204020303" pitchFamily="34" charset="0"/>
              </a:rPr>
              <a:t>Open House Tuesday 8/26 11-1pm</a:t>
            </a:r>
            <a:br>
              <a:rPr lang="en-US" sz="2600" b="1" dirty="0">
                <a:ln w="3175">
                  <a:noFill/>
                </a:ln>
                <a:effectLst>
                  <a:outerShdw blurRad="38100" dist="38100" dir="2700000" algn="tl">
                    <a:srgbClr val="000000">
                      <a:alpha val="43137"/>
                    </a:srgbClr>
                  </a:outerShdw>
                </a:effectLst>
                <a:latin typeface="Futura Bk BT" panose="020B0502020204020303" pitchFamily="34" charset="0"/>
              </a:rPr>
            </a:br>
            <a:r>
              <a:rPr lang="en-US" sz="2400" b="1" i="1" dirty="0">
                <a:ln w="3175">
                  <a:noFill/>
                </a:ln>
                <a:effectLst>
                  <a:outerShdw blurRad="38100" dist="38100" dir="2700000" algn="tl">
                    <a:srgbClr val="000000">
                      <a:alpha val="43137"/>
                    </a:srgbClr>
                  </a:outerShdw>
                </a:effectLst>
                <a:latin typeface="Futura Bk BT" panose="020B0502020204020303" pitchFamily="34" charset="0"/>
              </a:rPr>
              <a:t>Light Lunch Will Be Served</a:t>
            </a:r>
            <a:endParaRPr lang="en-US" sz="2600" b="1" i="1" dirty="0">
              <a:ln w="3175">
                <a:noFill/>
              </a:ln>
              <a:effectLst>
                <a:outerShdw blurRad="38100" dist="38100" dir="2700000" algn="tl">
                  <a:srgbClr val="000000">
                    <a:alpha val="43137"/>
                  </a:srgbClr>
                </a:outerShdw>
              </a:effectLst>
              <a:latin typeface="Futura Bk BT" panose="020B0502020204020303" pitchFamily="34" charset="0"/>
            </a:endParaRPr>
          </a:p>
        </p:txBody>
      </p:sp>
      <p:sp>
        <p:nvSpPr>
          <p:cNvPr id="3" name="Subtitle 2"/>
          <p:cNvSpPr>
            <a:spLocks noGrp="1"/>
          </p:cNvSpPr>
          <p:nvPr>
            <p:ph type="subTitle" idx="1"/>
          </p:nvPr>
        </p:nvSpPr>
        <p:spPr>
          <a:xfrm>
            <a:off x="0" y="5514691"/>
            <a:ext cx="8229600" cy="2791108"/>
          </a:xfrm>
          <a:effectLst/>
        </p:spPr>
        <p:txBody>
          <a:bodyPr anchor="ctr">
            <a:noAutofit/>
          </a:bodyPr>
          <a:lstStyle/>
          <a:p>
            <a:r>
              <a:rPr lang="en-US" sz="1100" dirty="0">
                <a:solidFill>
                  <a:schemeClr val="bg2"/>
                </a:solidFill>
                <a:latin typeface="Futura Lt BT" panose="020B0402020204020303" pitchFamily="34" charset="0"/>
              </a:rPr>
              <a:t>Elegant single story home on a beautiful Lowcountry tidal creek setting, renovated since 2023 with new roof, HVAC, tankless hot water heaters, pool equipment, security system, lighting and many other updates. 5084 Timber Race is a true home - a luxurious retreat in an amenity filled neighborhood with convenient proximity to downtown Charleston, the beaches, dining and shopping. Marsh and water views from the living spaces and primary bedroom and guest bedroom seamlessly blend the spectacular outside views with the indoor spaces. This single level floorplan provides an easy living lifestyle and stunning displays from sunrise to sunset. The house has wonderful gathering spaces as well as a layout which provides unique privacy for owners and their guests/family.</a:t>
            </a:r>
          </a:p>
          <a:p>
            <a:r>
              <a:rPr lang="en-US" sz="1100" dirty="0">
                <a:solidFill>
                  <a:schemeClr val="bg2"/>
                </a:solidFill>
                <a:latin typeface="Futura Lt BT" panose="020B0402020204020303" pitchFamily="34" charset="0"/>
              </a:rPr>
              <a:t>The house is ideal for entertaining and relaxing indoors and outdoors in multiple spaces. Expansive, light-filled open floor plan is accentuated by high ceilings, large windows, and architectural details throughout the home. The beautiful foyer leads to a formal dining room and living room. These rooms are thoughtfully designed spaces in a bright, open and spacious floor plan, allowing for a number of uses as desired by buyer. The foyer, dining, and living rooms lead to a large open kitchen with an oversized island, and adjacent breakfast and family room overlooking the pool, marsh and back yard. The heart of this home is the generously sized family room, with a gas fireplace with built ins, an abundance of natural light, and tidal creek views.</a:t>
            </a:r>
          </a:p>
          <a:p>
            <a:r>
              <a:rPr lang="en-US" sz="1100" dirty="0">
                <a:solidFill>
                  <a:schemeClr val="bg2"/>
                </a:solidFill>
                <a:latin typeface="Futura Lt BT" panose="020B0402020204020303" pitchFamily="34" charset="0"/>
                <a:hlinkClick r:id="rId3"/>
              </a:rPr>
              <a:t>VIDEO TOUR</a:t>
            </a:r>
            <a:endParaRPr lang="en-US" sz="1100" dirty="0">
              <a:solidFill>
                <a:schemeClr val="bg2"/>
              </a:solidFill>
              <a:latin typeface="Futura Lt BT" panose="020B0402020204020303" pitchFamily="34" charset="0"/>
            </a:endParaRPr>
          </a:p>
        </p:txBody>
      </p:sp>
      <p:sp>
        <p:nvSpPr>
          <p:cNvPr id="17" name="Rectangle 16"/>
          <p:cNvSpPr/>
          <p:nvPr/>
        </p:nvSpPr>
        <p:spPr>
          <a:xfrm>
            <a:off x="5049916" y="9220200"/>
            <a:ext cx="2951083" cy="830997"/>
          </a:xfrm>
          <a:prstGeom prst="rect">
            <a:avLst/>
          </a:prstGeom>
          <a:effectLst/>
        </p:spPr>
        <p:txBody>
          <a:bodyPr wrap="square">
            <a:spAutoFit/>
          </a:bodyPr>
          <a:lstStyle/>
          <a:p>
            <a:pPr algn="r"/>
            <a:r>
              <a:rPr lang="en-US" sz="1200" b="1" dirty="0">
                <a:solidFill>
                  <a:schemeClr val="bg2"/>
                </a:solidFill>
                <a:latin typeface="Futura Lt BT" panose="020B0402020204020303" pitchFamily="34" charset="0"/>
              </a:rPr>
              <a:t>Jennie Hood Emerson</a:t>
            </a:r>
            <a:br>
              <a:rPr lang="en-US" sz="1200" b="1" dirty="0">
                <a:solidFill>
                  <a:schemeClr val="bg2"/>
                </a:solidFill>
                <a:latin typeface="Futura Lt BT" panose="020B0402020204020303" pitchFamily="34" charset="0"/>
              </a:rPr>
            </a:br>
            <a:r>
              <a:rPr lang="en-US" sz="1200" dirty="0">
                <a:solidFill>
                  <a:schemeClr val="bg2"/>
                </a:solidFill>
                <a:latin typeface="Futura Lt BT" panose="020B0402020204020303" pitchFamily="34" charset="0"/>
              </a:rPr>
              <a:t>(843) 327-0384</a:t>
            </a:r>
          </a:p>
          <a:p>
            <a:pPr algn="r"/>
            <a:r>
              <a:rPr lang="en-US" sz="1200" dirty="0">
                <a:solidFill>
                  <a:schemeClr val="bg2"/>
                </a:solidFill>
                <a:latin typeface="Futura Lt BT" panose="020B0402020204020303" pitchFamily="34" charset="0"/>
              </a:rPr>
              <a:t>jennie@carolinaone.com</a:t>
            </a:r>
          </a:p>
          <a:p>
            <a:pPr algn="r"/>
            <a:r>
              <a:rPr lang="en-US" sz="1200" dirty="0">
                <a:solidFill>
                  <a:schemeClr val="bg2"/>
                </a:solidFill>
                <a:latin typeface="Futura Lt BT" panose="020B0402020204020303" pitchFamily="34" charset="0"/>
              </a:rPr>
              <a:t>www.yourcharlestonhomes.com</a:t>
            </a:r>
            <a:endParaRPr lang="en-US" sz="1000" dirty="0">
              <a:solidFill>
                <a:schemeClr val="bg2"/>
              </a:solidFill>
              <a:latin typeface="Futura Lt BT" panose="020B0402020204020303" pitchFamily="34" charset="0"/>
            </a:endParaRPr>
          </a:p>
        </p:txBody>
      </p:sp>
      <p:pic>
        <p:nvPicPr>
          <p:cNvPr id="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7426" y="9446322"/>
            <a:ext cx="1654748" cy="378752"/>
          </a:xfrm>
          <a:prstGeom prst="rect">
            <a:avLst/>
          </a:prstGeom>
          <a:noFill/>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228602" y="9347158"/>
            <a:ext cx="3239926" cy="577081"/>
          </a:xfrm>
          <a:prstGeom prst="rect">
            <a:avLst/>
          </a:prstGeom>
          <a:effectLst/>
        </p:spPr>
        <p:txBody>
          <a:bodyPr wrap="square">
            <a:spAutoFit/>
          </a:bodyPr>
          <a:lstStyle/>
          <a:p>
            <a:r>
              <a:rPr lang="en-US" sz="1050" dirty="0">
                <a:solidFill>
                  <a:schemeClr val="bg2"/>
                </a:solidFill>
                <a:latin typeface="Futura Lt BT" panose="020B0402020204020303" pitchFamily="34" charset="0"/>
              </a:rPr>
              <a:t>Carolina One Real Estate</a:t>
            </a:r>
          </a:p>
          <a:p>
            <a:r>
              <a:rPr lang="en-US" sz="1050" dirty="0">
                <a:solidFill>
                  <a:schemeClr val="bg2"/>
                </a:solidFill>
                <a:latin typeface="Futura Lt BT" panose="020B0402020204020303" pitchFamily="34" charset="0"/>
              </a:rPr>
              <a:t>195 W Coleman Blvd</a:t>
            </a:r>
          </a:p>
          <a:p>
            <a:r>
              <a:rPr lang="en-US" sz="1050" dirty="0">
                <a:solidFill>
                  <a:schemeClr val="bg2"/>
                </a:solidFill>
                <a:latin typeface="Futura Lt BT" panose="020B0402020204020303" pitchFamily="34" charset="0"/>
              </a:rPr>
              <a:t>Mt Pleasant, SC 29464-3495</a:t>
            </a:r>
          </a:p>
        </p:txBody>
      </p:sp>
      <p:pic>
        <p:nvPicPr>
          <p:cNvPr id="20" name="Picture 19"/>
          <p:cNvPicPr>
            <a:picLocks/>
          </p:cNvPicPr>
          <p:nvPr/>
        </p:nvPicPr>
        <p:blipFill>
          <a:blip r:embed="rId5" cstate="print">
            <a:extLst>
              <a:ext uri="{28A0092B-C50C-407E-A947-70E740481C1C}">
                <a14:useLocalDpi xmlns:a14="http://schemas.microsoft.com/office/drawing/2010/main" val="0"/>
              </a:ext>
            </a:extLst>
          </a:blip>
          <a:srcRect/>
          <a:stretch/>
        </p:blipFill>
        <p:spPr>
          <a:xfrm>
            <a:off x="5501032" y="8306751"/>
            <a:ext cx="1353312" cy="902208"/>
          </a:xfrm>
          <a:prstGeom prst="rect">
            <a:avLst/>
          </a:prstGeom>
          <a:ln>
            <a:noFill/>
          </a:ln>
          <a:effectLst/>
        </p:spPr>
      </p:pic>
      <p:pic>
        <p:nvPicPr>
          <p:cNvPr id="21" name="Picture 20"/>
          <p:cNvPicPr>
            <a:picLocks/>
          </p:cNvPicPr>
          <p:nvPr/>
        </p:nvPicPr>
        <p:blipFill>
          <a:blip r:embed="rId6" cstate="print">
            <a:extLst>
              <a:ext uri="{28A0092B-C50C-407E-A947-70E740481C1C}">
                <a14:useLocalDpi xmlns:a14="http://schemas.microsoft.com/office/drawing/2010/main" val="0"/>
              </a:ext>
            </a:extLst>
          </a:blip>
          <a:srcRect/>
          <a:stretch/>
        </p:blipFill>
        <p:spPr>
          <a:xfrm>
            <a:off x="1375258" y="8306751"/>
            <a:ext cx="1353312" cy="903149"/>
          </a:xfrm>
          <a:prstGeom prst="rect">
            <a:avLst/>
          </a:prstGeom>
          <a:ln>
            <a:noFill/>
          </a:ln>
          <a:effectLst/>
        </p:spPr>
      </p:pic>
      <p:pic>
        <p:nvPicPr>
          <p:cNvPr id="22" name="Picture 21"/>
          <p:cNvPicPr>
            <a:picLocks/>
          </p:cNvPicPr>
          <p:nvPr/>
        </p:nvPicPr>
        <p:blipFill>
          <a:blip r:embed="rId7" cstate="print">
            <a:extLst>
              <a:ext uri="{28A0092B-C50C-407E-A947-70E740481C1C}">
                <a14:useLocalDpi xmlns:a14="http://schemas.microsoft.com/office/drawing/2010/main" val="0"/>
              </a:ext>
            </a:extLst>
          </a:blip>
          <a:srcRect/>
          <a:stretch/>
        </p:blipFill>
        <p:spPr>
          <a:xfrm>
            <a:off x="4125774" y="8306751"/>
            <a:ext cx="1353312" cy="903149"/>
          </a:xfrm>
          <a:prstGeom prst="rect">
            <a:avLst/>
          </a:prstGeom>
          <a:ln>
            <a:noFill/>
          </a:ln>
          <a:effectLst/>
        </p:spPr>
      </p:pic>
      <p:pic>
        <p:nvPicPr>
          <p:cNvPr id="23" name="Picture 22"/>
          <p:cNvPicPr>
            <a:picLocks/>
          </p:cNvPicPr>
          <p:nvPr/>
        </p:nvPicPr>
        <p:blipFill>
          <a:blip r:embed="rId8" cstate="print">
            <a:extLst>
              <a:ext uri="{28A0092B-C50C-407E-A947-70E740481C1C}">
                <a14:useLocalDpi xmlns:a14="http://schemas.microsoft.com/office/drawing/2010/main" val="0"/>
              </a:ext>
            </a:extLst>
          </a:blip>
          <a:srcRect/>
          <a:stretch/>
        </p:blipFill>
        <p:spPr>
          <a:xfrm>
            <a:off x="6876288" y="8306751"/>
            <a:ext cx="1353312" cy="902207"/>
          </a:xfrm>
          <a:prstGeom prst="rect">
            <a:avLst/>
          </a:prstGeom>
          <a:ln>
            <a:noFill/>
          </a:ln>
          <a:effectLst/>
        </p:spPr>
      </p:pic>
      <p:pic>
        <p:nvPicPr>
          <p:cNvPr id="24" name="Picture 23"/>
          <p:cNvPicPr>
            <a:picLocks/>
          </p:cNvPicPr>
          <p:nvPr/>
        </p:nvPicPr>
        <p:blipFill>
          <a:blip r:embed="rId9" cstate="print">
            <a:extLst>
              <a:ext uri="{28A0092B-C50C-407E-A947-70E740481C1C}">
                <a14:useLocalDpi xmlns:a14="http://schemas.microsoft.com/office/drawing/2010/main" val="0"/>
              </a:ext>
            </a:extLst>
          </a:blip>
          <a:srcRect/>
          <a:stretch/>
        </p:blipFill>
        <p:spPr>
          <a:xfrm>
            <a:off x="0" y="8306751"/>
            <a:ext cx="1353312" cy="902207"/>
          </a:xfrm>
          <a:prstGeom prst="rect">
            <a:avLst/>
          </a:prstGeom>
          <a:ln>
            <a:noFill/>
          </a:ln>
          <a:effectLst/>
        </p:spPr>
      </p:pic>
      <p:sp>
        <p:nvSpPr>
          <p:cNvPr id="16" name="Rectangle 15"/>
          <p:cNvSpPr/>
          <p:nvPr/>
        </p:nvSpPr>
        <p:spPr>
          <a:xfrm>
            <a:off x="0" y="4686181"/>
            <a:ext cx="8229600" cy="800219"/>
          </a:xfrm>
          <a:prstGeom prst="rect">
            <a:avLst/>
          </a:prstGeom>
          <a:solidFill>
            <a:schemeClr val="bg2">
              <a:lumMod val="75000"/>
            </a:schemeClr>
          </a:solidFill>
          <a:effectLst/>
        </p:spPr>
        <p:txBody>
          <a:bodyPr wrap="square" anchor="b">
            <a:spAutoFit/>
          </a:bodyPr>
          <a:lstStyle/>
          <a:p>
            <a:pPr algn="ctr"/>
            <a:r>
              <a:rPr lang="en-US" sz="2800" b="1" dirty="0">
                <a:effectLst>
                  <a:outerShdw blurRad="38100" dist="38100" dir="2700000" algn="tl">
                    <a:srgbClr val="000000">
                      <a:alpha val="43137"/>
                    </a:srgbClr>
                  </a:outerShdw>
                </a:effectLst>
                <a:latin typeface="Futura Lt BT" panose="020B0402020204020303" pitchFamily="34" charset="0"/>
              </a:rPr>
              <a:t>5084 Timber Race Course</a:t>
            </a:r>
          </a:p>
          <a:p>
            <a:pPr algn="ctr"/>
            <a:r>
              <a:rPr lang="en-US" sz="1800" dirty="0">
                <a:effectLst>
                  <a:outerShdw blurRad="38100" dist="38100" dir="2700000" algn="tl">
                    <a:srgbClr val="000000">
                      <a:alpha val="43137"/>
                    </a:srgbClr>
                  </a:outerShdw>
                </a:effectLst>
                <a:latin typeface="Futura Lt BT" panose="020B0402020204020303" pitchFamily="34" charset="0"/>
              </a:rPr>
              <a:t>Stono Ferry | Hollywood, SC 29449 | MLS# 25017794 | $1,475,000</a:t>
            </a:r>
          </a:p>
        </p:txBody>
      </p:sp>
      <p:sp>
        <p:nvSpPr>
          <p:cNvPr id="6" name="Rectangle 5">
            <a:extLst>
              <a:ext uri="{FF2B5EF4-FFF2-40B4-BE49-F238E27FC236}">
                <a16:creationId xmlns:a16="http://schemas.microsoft.com/office/drawing/2014/main" id="{CFAE8A48-E05A-5FA6-1E75-B7AFD5A79000}"/>
              </a:ext>
            </a:extLst>
          </p:cNvPr>
          <p:cNvSpPr/>
          <p:nvPr/>
        </p:nvSpPr>
        <p:spPr>
          <a:xfrm>
            <a:off x="-2438400" y="769203"/>
            <a:ext cx="2209800" cy="830997"/>
          </a:xfrm>
          <a:prstGeom prst="rect">
            <a:avLst/>
          </a:prstGeom>
          <a:solidFill>
            <a:srgbClr val="17375E">
              <a:alpha val="50196"/>
            </a:srgbClr>
          </a:solidFill>
          <a:effectLst/>
        </p:spPr>
        <p:txBody>
          <a:bodyPr wrap="square" anchor="b">
            <a:spAutoFit/>
          </a:bodyPr>
          <a:lstStyle/>
          <a:p>
            <a:pPr algn="ctr"/>
            <a:r>
              <a:rPr lang="en-US" sz="1200" i="1" dirty="0">
                <a:effectLst>
                  <a:outerShdw blurRad="38100" dist="38100" dir="2700000" algn="tl">
                    <a:srgbClr val="000000">
                      <a:alpha val="43137"/>
                    </a:srgbClr>
                  </a:outerShdw>
                </a:effectLst>
                <a:latin typeface="Futura Lt BT" panose="020B0402020204020303" pitchFamily="34" charset="0"/>
              </a:rPr>
              <a:t>Hosted by Kathy Ware | 843-830-3804 | kathy.ware@carolinaone.com</a:t>
            </a:r>
          </a:p>
        </p:txBody>
      </p:sp>
      <p:pic>
        <p:nvPicPr>
          <p:cNvPr id="8" name="Picture 7">
            <a:extLst>
              <a:ext uri="{FF2B5EF4-FFF2-40B4-BE49-F238E27FC236}">
                <a16:creationId xmlns:a16="http://schemas.microsoft.com/office/drawing/2014/main" id="{ECB8BD92-5D04-4D1B-A55F-381B8A5225C0}"/>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2750516" y="8306751"/>
            <a:ext cx="1353312" cy="903148"/>
          </a:xfrm>
          <a:prstGeom prst="rect">
            <a:avLst/>
          </a:prstGeom>
          <a:ln>
            <a:noFill/>
          </a:ln>
          <a:effectLst/>
        </p:spPr>
      </p:pic>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337</TotalTime>
  <Words>351</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Open House Tuesday 8/26 11-1pm Light Lunch Will Be Served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72</cp:revision>
  <dcterms:created xsi:type="dcterms:W3CDTF">2006-08-16T00:00:00Z</dcterms:created>
  <dcterms:modified xsi:type="dcterms:W3CDTF">2025-08-21T19:34:12Z</dcterms:modified>
</cp:coreProperties>
</file>