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30" autoAdjust="0"/>
    <p:restoredTop sz="94660"/>
  </p:normalViewPr>
  <p:slideViewPr>
    <p:cSldViewPr>
      <p:cViewPr varScale="1">
        <p:scale>
          <a:sx n="63" d="100"/>
          <a:sy n="63" d="100"/>
        </p:scale>
        <p:origin x="2902"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1828800"/>
            <a:ext cx="658368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3/17/2023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442264"/>
            <a:ext cx="512064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366185"/>
            <a:ext cx="4815840" cy="780203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12800"/>
            <a:ext cx="566928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343715"/>
            <a:ext cx="566928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8555568"/>
            <a:ext cx="609600" cy="486834"/>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133602"/>
            <a:ext cx="323088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6"/>
            <a:ext cx="658368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046817"/>
            <a:ext cx="3232150"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046817"/>
            <a:ext cx="3233420"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149602"/>
            <a:ext cx="3232150"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149602"/>
            <a:ext cx="3233420"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6"/>
            <a:ext cx="2406650"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032002"/>
            <a:ext cx="2406650"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364067"/>
            <a:ext cx="408940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12800"/>
            <a:ext cx="438912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442634"/>
            <a:ext cx="438912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555716"/>
            <a:ext cx="438912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366184"/>
            <a:ext cx="658368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133600"/>
            <a:ext cx="658368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8555568"/>
            <a:ext cx="1706880" cy="486834"/>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3/17/2023</a:t>
            </a:fld>
            <a:endParaRPr lang="en-US"/>
          </a:p>
        </p:txBody>
      </p:sp>
      <p:sp>
        <p:nvSpPr>
          <p:cNvPr id="3" name="Footer Placeholder 2"/>
          <p:cNvSpPr>
            <a:spLocks noGrp="1"/>
          </p:cNvSpPr>
          <p:nvPr>
            <p:ph type="ftr" sz="quarter" idx="3"/>
          </p:nvPr>
        </p:nvSpPr>
        <p:spPr>
          <a:xfrm>
            <a:off x="2499360" y="8555568"/>
            <a:ext cx="2316480" cy="486834"/>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8555568"/>
            <a:ext cx="609600" cy="486834"/>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0" y="4977"/>
            <a:ext cx="7315200" cy="4873627"/>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3103755"/>
            <a:ext cx="2018481" cy="1347526"/>
          </a:xfrm>
          <a:prstGeom prst="rect">
            <a:avLst/>
          </a:prstGeom>
          <a:ln w="3175">
            <a:solidFill>
              <a:schemeClr val="bg1"/>
            </a:solidFill>
          </a:ln>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1295400" y="4892726"/>
            <a:ext cx="6019800" cy="3297791"/>
          </a:xfrm>
        </p:spPr>
        <p:txBody>
          <a:bodyPr anchor="ctr">
            <a:noAutofit/>
          </a:bodyPr>
          <a:lstStyle/>
          <a:p>
            <a:r>
              <a:rPr lang="en-US" sz="1000" dirty="0">
                <a:solidFill>
                  <a:schemeClr val="tx2">
                    <a:lumMod val="75000"/>
                  </a:schemeClr>
                </a:solidFill>
                <a:latin typeface="Trebuchet MS" panose="020B0603020202020204" pitchFamily="34" charset="0"/>
              </a:rPr>
              <a:t>Better than new! Pride of ownership shows as you walk in the double front doors. A tray ceiling in the foyer welcomes you to a open floor plan and 11 foot ceilings in the living area. The Emerald class Cumberland model gives the owner many options for living style layout. Oversized granite breakfast bar kitchen island for extra seating and counter. Many upgrades to the kitchen were made by the owner after closing. A coffee bar was created to allow a neater and open counter space. The mirrored back splash adds style in a chef kitchen. The living area flow puts everyone at ease for get togethers or relax in front of a cozy fireplace. The guest bedrooms / office are placed for a private setting from the living area and primary bedroom. A full bath and hall separate the rooms. The primary bedroom is a retreat in itself, size of the </a:t>
            </a:r>
            <a:r>
              <a:rPr lang="en-US" sz="1000" dirty="0" err="1">
                <a:solidFill>
                  <a:schemeClr val="tx2">
                    <a:lumMod val="75000"/>
                  </a:schemeClr>
                </a:solidFill>
                <a:latin typeface="Trebuchet MS" panose="020B0603020202020204" pitchFamily="34" charset="0"/>
              </a:rPr>
              <a:t>en</a:t>
            </a:r>
            <a:r>
              <a:rPr lang="en-US" sz="1000" dirty="0">
                <a:solidFill>
                  <a:schemeClr val="tx2">
                    <a:lumMod val="75000"/>
                  </a:schemeClr>
                </a:solidFill>
                <a:latin typeface="Trebuchet MS" panose="020B0603020202020204" pitchFamily="34" charset="0"/>
              </a:rPr>
              <a:t> suite, walk in closet and bedroom are designed for owner comfort and function. The tray ceiling and multi crown moldings give class and volume to the room. If the living space is not enough, the large screen porch are another relaxing spot to enjoy the morning coffee and evening drink. Watch and listen for the wild life in the woods boarding your backyard. A custom designed patio is a great spot for you outdoor furniture and fire pit. There is also an extra patio for the hot tub. A newly built fence surrounds the backyard for a private feel. The 2 car garage was built with an extra 3 foot in length giving more space for workbench and storage. The list of amenities for this niche neighborhood are many. Bocce ball, horseshoes, playground, soccer field, two dog parks, fishing dock, kayak-canoe-paddle board launch beach , resort style pool, fire pit, restrooms and a huge covered pavilion. A $2,500 Lender Credit is available and will be applied towards the buyer's closing costs and pre-</a:t>
            </a:r>
            <a:r>
              <a:rPr lang="en-US" sz="1000" dirty="0" err="1">
                <a:solidFill>
                  <a:schemeClr val="tx2">
                    <a:lumMod val="75000"/>
                  </a:schemeClr>
                </a:solidFill>
                <a:latin typeface="Trebuchet MS" panose="020B0603020202020204" pitchFamily="34" charset="0"/>
              </a:rPr>
              <a:t>paids</a:t>
            </a:r>
            <a:r>
              <a:rPr lang="en-US" sz="1000" dirty="0">
                <a:solidFill>
                  <a:schemeClr val="tx2">
                    <a:lumMod val="75000"/>
                  </a:schemeClr>
                </a:solidFill>
                <a:latin typeface="Trebuchet MS" panose="020B0603020202020204" pitchFamily="34" charset="0"/>
              </a:rPr>
              <a:t> if the buyer chooses to use the seller's preferred lender. This credit is in addition to any negotiated seller concessions.</a:t>
            </a:r>
          </a:p>
        </p:txBody>
      </p:sp>
      <p:sp>
        <p:nvSpPr>
          <p:cNvPr id="2" name="Title 1"/>
          <p:cNvSpPr>
            <a:spLocks noGrp="1"/>
          </p:cNvSpPr>
          <p:nvPr>
            <p:ph type="ctrTitle"/>
          </p:nvPr>
        </p:nvSpPr>
        <p:spPr>
          <a:xfrm>
            <a:off x="1282471" y="3886200"/>
            <a:ext cx="6031583" cy="967831"/>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Trebuchet MS" panose="020B0603020202020204" pitchFamily="34" charset="0"/>
              </a:rPr>
              <a:t>508 Pontoon Road</a:t>
            </a:r>
            <a:br>
              <a:rPr lang="en-US" sz="2400" cap="none" dirty="0">
                <a:ln w="10541" cmpd="sng">
                  <a:noFill/>
                  <a:prstDash val="solid"/>
                </a:ln>
                <a:solidFill>
                  <a:schemeClr val="bg1"/>
                </a:solidFill>
                <a:effectLst/>
                <a:latin typeface="Trebuchet MS" panose="020B0603020202020204" pitchFamily="34" charset="0"/>
              </a:rPr>
            </a:br>
            <a:r>
              <a:rPr lang="en-US" sz="1800" b="0" cap="none" dirty="0">
                <a:ln w="10541" cmpd="sng">
                  <a:noFill/>
                  <a:prstDash val="solid"/>
                </a:ln>
                <a:solidFill>
                  <a:schemeClr val="bg1"/>
                </a:solidFill>
                <a:effectLst/>
                <a:latin typeface="Trebuchet MS" panose="020B0603020202020204" pitchFamily="34" charset="0"/>
              </a:rPr>
              <a:t>Bridges at Seven Lakes | Huger, SC 29450</a:t>
            </a:r>
            <a:br>
              <a:rPr lang="en-US" sz="1800" b="0" cap="none" dirty="0">
                <a:ln w="10541" cmpd="sng">
                  <a:noFill/>
                  <a:prstDash val="solid"/>
                </a:ln>
                <a:solidFill>
                  <a:schemeClr val="bg1"/>
                </a:solidFill>
                <a:effectLst/>
                <a:latin typeface="Trebuchet MS" panose="020B0603020202020204" pitchFamily="34" charset="0"/>
              </a:rPr>
            </a:br>
            <a:r>
              <a:rPr lang="en-US" sz="1800" b="0" cap="none" dirty="0">
                <a:ln w="10541" cmpd="sng">
                  <a:noFill/>
                  <a:prstDash val="solid"/>
                </a:ln>
                <a:solidFill>
                  <a:schemeClr val="bg1"/>
                </a:solidFill>
                <a:effectLst/>
                <a:latin typeface="Trebuchet MS" panose="020B0603020202020204" pitchFamily="34" charset="0"/>
              </a:rPr>
              <a:t>MLS# 23004915 | $650,000</a:t>
            </a:r>
            <a:endParaRPr lang="en-US" sz="1400" b="0" cap="none" dirty="0">
              <a:ln w="10541" cmpd="sng">
                <a:noFill/>
                <a:prstDash val="solid"/>
              </a:ln>
              <a:solidFill>
                <a:schemeClr val="bg1"/>
              </a:solidFill>
              <a:effectLst/>
              <a:latin typeface="Trebuchet MS" panose="020B0603020202020204" pitchFamily="34" charset="0"/>
            </a:endParaRPr>
          </a:p>
        </p:txBody>
      </p:sp>
      <p:sp>
        <p:nvSpPr>
          <p:cNvPr id="17" name="Rectangle 16"/>
          <p:cNvSpPr/>
          <p:nvPr/>
        </p:nvSpPr>
        <p:spPr>
          <a:xfrm>
            <a:off x="4419600" y="8246715"/>
            <a:ext cx="2894456" cy="877163"/>
          </a:xfrm>
          <a:prstGeom prst="rect">
            <a:avLst/>
          </a:prstGeom>
        </p:spPr>
        <p:txBody>
          <a:bodyPr wrap="square">
            <a:spAutoFit/>
          </a:bodyPr>
          <a:lstStyle/>
          <a:p>
            <a:pPr algn="r"/>
            <a:r>
              <a:rPr lang="en-US" sz="1800" dirty="0">
                <a:solidFill>
                  <a:srgbClr val="17375E"/>
                </a:solidFill>
                <a:latin typeface="Trebuchet MS" panose="020B0603020202020204" pitchFamily="34" charset="0"/>
              </a:rPr>
              <a:t>Joe </a:t>
            </a:r>
            <a:r>
              <a:rPr lang="en-US" sz="1800" dirty="0" err="1">
                <a:solidFill>
                  <a:srgbClr val="17375E"/>
                </a:solidFill>
                <a:latin typeface="Trebuchet MS" panose="020B0603020202020204" pitchFamily="34" charset="0"/>
              </a:rPr>
              <a:t>Arlet</a:t>
            </a:r>
            <a:endParaRPr lang="en-US" sz="1800" dirty="0">
              <a:solidFill>
                <a:srgbClr val="17375E"/>
              </a:solidFill>
              <a:latin typeface="Trebuchet MS" panose="020B0603020202020204" pitchFamily="34" charset="0"/>
            </a:endParaRPr>
          </a:p>
          <a:p>
            <a:pPr algn="r"/>
            <a:endParaRPr lang="pt-BR" sz="1100" dirty="0">
              <a:solidFill>
                <a:srgbClr val="17375E"/>
              </a:solidFill>
              <a:latin typeface="Trebuchet MS" panose="020B0603020202020204" pitchFamily="34" charset="0"/>
            </a:endParaRPr>
          </a:p>
          <a:p>
            <a:pPr algn="r"/>
            <a:r>
              <a:rPr lang="pt-BR" sz="1100" dirty="0">
                <a:solidFill>
                  <a:srgbClr val="17375E"/>
                </a:solidFill>
                <a:latin typeface="Trebuchet MS" panose="020B0603020202020204" pitchFamily="34" charset="0"/>
              </a:rPr>
              <a:t>(843) 226-4141</a:t>
            </a:r>
          </a:p>
          <a:p>
            <a:pPr algn="r"/>
            <a:r>
              <a:rPr lang="pt-BR" sz="1100" dirty="0">
                <a:solidFill>
                  <a:srgbClr val="17375E"/>
                </a:solidFill>
                <a:latin typeface="Trebuchet MS" panose="020B0603020202020204" pitchFamily="34" charset="0"/>
              </a:rPr>
              <a:t>joe.arlet@carolinaone.com</a:t>
            </a:r>
            <a:endParaRPr lang="en-US" sz="1100" dirty="0">
              <a:solidFill>
                <a:srgbClr val="17375E"/>
              </a:solidFill>
              <a:latin typeface="Trebuchet MS" panose="020B0603020202020204" pitchFamily="34" charset="0"/>
            </a:endParaRPr>
          </a:p>
        </p:txBody>
      </p:sp>
      <p:grpSp>
        <p:nvGrpSpPr>
          <p:cNvPr id="24" name="Group 23"/>
          <p:cNvGrpSpPr/>
          <p:nvPr/>
        </p:nvGrpSpPr>
        <p:grpSpPr>
          <a:xfrm>
            <a:off x="2895600" y="8229600"/>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7375E"/>
                  </a:solidFill>
                  <a:latin typeface="Trebuchet MS" panose="020B0603020202020204" pitchFamily="34" charset="0"/>
                </a:rPr>
                <a:t>Carolina One Real Estate</a:t>
              </a:r>
            </a:p>
            <a:p>
              <a:pPr algn="ctr"/>
              <a:r>
                <a:rPr lang="en-US" sz="700" dirty="0">
                  <a:solidFill>
                    <a:srgbClr val="17375E"/>
                  </a:solidFill>
                  <a:latin typeface="Trebuchet MS" panose="020B0603020202020204" pitchFamily="34" charset="0"/>
                </a:rPr>
                <a:t>2713 Highway 17 North</a:t>
              </a:r>
            </a:p>
            <a:p>
              <a:pPr algn="ctr"/>
              <a:r>
                <a:rPr lang="en-US" sz="700" dirty="0">
                  <a:solidFill>
                    <a:srgbClr val="17375E"/>
                  </a:solidFill>
                  <a:latin typeface="Trebuchet MS" panose="020B0603020202020204" pitchFamily="34" charset="0"/>
                </a:rPr>
                <a:t>Mt. Pleasant, SC 29466</a:t>
              </a:r>
            </a:p>
          </p:txBody>
        </p:sp>
      </p:grpSp>
      <p:sp>
        <p:nvSpPr>
          <p:cNvPr id="23" name="Rectangle 22"/>
          <p:cNvSpPr/>
          <p:nvPr/>
        </p:nvSpPr>
        <p:spPr>
          <a:xfrm>
            <a:off x="1282473" y="0"/>
            <a:ext cx="6032727" cy="461665"/>
          </a:xfrm>
          <a:prstGeom prst="rect">
            <a:avLst/>
          </a:prstGeom>
        </p:spPr>
        <p:txBody>
          <a:bodyPr wrap="square">
            <a:spAutoFit/>
          </a:bodyPr>
          <a:lstStyle/>
          <a:p>
            <a:pPr algn="r"/>
            <a:r>
              <a:rPr lang="en-US" sz="24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Better Than New!</a:t>
            </a:r>
          </a:p>
        </p:txBody>
      </p:sp>
      <p:pic>
        <p:nvPicPr>
          <p:cNvPr id="26" name="Picture 25"/>
          <p:cNvPicPr>
            <a:picLocks/>
          </p:cNvPicPr>
          <p:nvPr/>
        </p:nvPicPr>
        <p:blipFill>
          <a:blip r:embed="rId5" cstate="print">
            <a:extLst>
              <a:ext uri="{28A0092B-C50C-407E-A947-70E740481C1C}">
                <a14:useLocalDpi xmlns:a14="http://schemas.microsoft.com/office/drawing/2010/main" val="0"/>
              </a:ext>
            </a:extLst>
          </a:blip>
          <a:srcRect/>
          <a:stretch/>
        </p:blipFill>
        <p:spPr>
          <a:xfrm>
            <a:off x="124420" y="3742442"/>
            <a:ext cx="1159197" cy="772798"/>
          </a:xfrm>
          <a:prstGeom prst="rect">
            <a:avLst/>
          </a:prstGeom>
          <a:ln w="3175">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4420" y="1041097"/>
            <a:ext cx="1162687" cy="775124"/>
          </a:xfrm>
          <a:prstGeom prst="rect">
            <a:avLst/>
          </a:prstGeom>
          <a:ln w="3175">
            <a:solidFill>
              <a:schemeClr val="bg1"/>
            </a:solidFill>
          </a:ln>
          <a:effectLst>
            <a:outerShdw blurRad="50800" dist="38100" dir="2700000" algn="tl" rotWithShape="0">
              <a:prstClr val="black">
                <a:alpha val="40000"/>
              </a:prstClr>
            </a:outerShdw>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rcRect/>
          <a:stretch/>
        </p:blipFill>
        <p:spPr>
          <a:xfrm>
            <a:off x="124419" y="1943455"/>
            <a:ext cx="1159198" cy="772798"/>
          </a:xfrm>
          <a:prstGeom prst="rect">
            <a:avLst/>
          </a:prstGeom>
          <a:ln w="3175">
            <a:solidFill>
              <a:schemeClr val="bg1"/>
            </a:solidFill>
          </a:ln>
          <a:effectLst>
            <a:outerShdw blurRad="50800" dist="38100" dir="2700000" algn="tl" rotWithShape="0">
              <a:prstClr val="black">
                <a:alpha val="40000"/>
              </a:prstClr>
            </a:outerShdw>
          </a:effectLst>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rcRect/>
          <a:stretch/>
        </p:blipFill>
        <p:spPr>
          <a:xfrm>
            <a:off x="125224" y="2843485"/>
            <a:ext cx="1157588" cy="771725"/>
          </a:xfrm>
          <a:prstGeom prst="rect">
            <a:avLst/>
          </a:prstGeom>
          <a:ln w="3175">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24421" y="7345146"/>
            <a:ext cx="1162685" cy="774619"/>
          </a:xfrm>
          <a:prstGeom prst="rect">
            <a:avLst/>
          </a:prstGeom>
          <a:ln w="3175">
            <a:solidFill>
              <a:schemeClr val="bg1"/>
            </a:solidFill>
          </a:ln>
          <a:effectLst>
            <a:outerShdw blurRad="50800" dist="38100" dir="2700000" algn="tl" rotWithShape="0">
              <a:prstClr val="black">
                <a:alpha val="40000"/>
              </a:prstClr>
            </a:outerShdw>
          </a:effectLst>
        </p:spPr>
      </p:pic>
      <p:sp>
        <p:nvSpPr>
          <p:cNvPr id="25" name="Rectangle 24"/>
          <p:cNvSpPr/>
          <p:nvPr/>
        </p:nvSpPr>
        <p:spPr>
          <a:xfrm>
            <a:off x="2962" y="8246715"/>
            <a:ext cx="2894456" cy="877163"/>
          </a:xfrm>
          <a:prstGeom prst="rect">
            <a:avLst/>
          </a:prstGeom>
        </p:spPr>
        <p:txBody>
          <a:bodyPr wrap="square">
            <a:spAutoFit/>
          </a:bodyPr>
          <a:lstStyle/>
          <a:p>
            <a:r>
              <a:rPr lang="en-US" sz="1800" dirty="0">
                <a:solidFill>
                  <a:srgbClr val="17375E"/>
                </a:solidFill>
                <a:latin typeface="Trebuchet MS" panose="020B0603020202020204" pitchFamily="34" charset="0"/>
              </a:rPr>
              <a:t>George </a:t>
            </a:r>
            <a:r>
              <a:rPr lang="en-US" sz="1800" dirty="0" err="1">
                <a:solidFill>
                  <a:srgbClr val="17375E"/>
                </a:solidFill>
                <a:latin typeface="Trebuchet MS" panose="020B0603020202020204" pitchFamily="34" charset="0"/>
              </a:rPr>
              <a:t>Arlet</a:t>
            </a:r>
            <a:br>
              <a:rPr lang="en-US" sz="1800" dirty="0">
                <a:solidFill>
                  <a:srgbClr val="17375E"/>
                </a:solidFill>
                <a:latin typeface="Trebuchet MS" panose="020B0603020202020204" pitchFamily="34" charset="0"/>
              </a:rPr>
            </a:br>
            <a:endParaRPr lang="en-US" sz="1100" dirty="0">
              <a:solidFill>
                <a:srgbClr val="17375E"/>
              </a:solidFill>
              <a:latin typeface="Trebuchet MS" panose="020B0603020202020204" pitchFamily="34" charset="0"/>
            </a:endParaRPr>
          </a:p>
          <a:p>
            <a:r>
              <a:rPr lang="pt-BR" sz="1100" dirty="0">
                <a:solidFill>
                  <a:srgbClr val="17375E"/>
                </a:solidFill>
                <a:latin typeface="Trebuchet MS" panose="020B0603020202020204" pitchFamily="34" charset="0"/>
              </a:rPr>
              <a:t>(843) 452-7200</a:t>
            </a:r>
          </a:p>
          <a:p>
            <a:r>
              <a:rPr lang="pt-BR" sz="1100" dirty="0">
                <a:solidFill>
                  <a:srgbClr val="17375E"/>
                </a:solidFill>
                <a:latin typeface="Trebuchet MS" panose="020B0603020202020204" pitchFamily="34" charset="0"/>
              </a:rPr>
              <a:t>georgearlet@comcast.net</a:t>
            </a:r>
            <a:endParaRPr lang="en-US" sz="1100" dirty="0">
              <a:solidFill>
                <a:srgbClr val="17375E"/>
              </a:solidFill>
              <a:latin typeface="Trebuchet MS" panose="020B0603020202020204" pitchFamily="34" charset="0"/>
            </a:endParaRPr>
          </a:p>
        </p:txBody>
      </p:sp>
      <p:pic>
        <p:nvPicPr>
          <p:cNvPr id="27" name="Picture 26"/>
          <p:cNvPicPr>
            <a:picLocks/>
          </p:cNvPicPr>
          <p:nvPr/>
        </p:nvPicPr>
        <p:blipFill>
          <a:blip r:embed="rId10" cstate="print">
            <a:extLst>
              <a:ext uri="{28A0092B-C50C-407E-A947-70E740481C1C}">
                <a14:useLocalDpi xmlns:a14="http://schemas.microsoft.com/office/drawing/2010/main" val="0"/>
              </a:ext>
            </a:extLst>
          </a:blip>
          <a:srcRect/>
          <a:stretch/>
        </p:blipFill>
        <p:spPr>
          <a:xfrm>
            <a:off x="124420" y="5542502"/>
            <a:ext cx="1159197" cy="772798"/>
          </a:xfrm>
          <a:prstGeom prst="rect">
            <a:avLst/>
          </a:prstGeom>
          <a:ln w="3175">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4420" y="138737"/>
            <a:ext cx="1162687" cy="775124"/>
          </a:xfrm>
          <a:prstGeom prst="rect">
            <a:avLst/>
          </a:prstGeom>
          <a:ln w="3175">
            <a:solidFill>
              <a:schemeClr val="bg1"/>
            </a:solidFill>
          </a:ln>
          <a:effectLst>
            <a:outerShdw blurRad="50800" dist="38100" dir="2700000" algn="tl" rotWithShape="0">
              <a:prstClr val="black">
                <a:alpha val="40000"/>
              </a:prstClr>
            </a:outerShdw>
          </a:effectLst>
        </p:spPr>
      </p:pic>
      <p:pic>
        <p:nvPicPr>
          <p:cNvPr id="42" name="Picture 41"/>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24421" y="6442534"/>
            <a:ext cx="1162685" cy="775123"/>
          </a:xfrm>
          <a:prstGeom prst="rect">
            <a:avLst/>
          </a:prstGeom>
          <a:ln w="3175">
            <a:solidFill>
              <a:schemeClr val="bg1"/>
            </a:solidFill>
          </a:ln>
          <a:effectLst>
            <a:outerShdw blurRad="50800" dist="38100" dir="2700000" algn="tl" rotWithShape="0">
              <a:prstClr val="black">
                <a:alpha val="40000"/>
              </a:prstClr>
            </a:outerShdw>
          </a:effectLst>
        </p:spPr>
      </p:pic>
      <p:pic>
        <p:nvPicPr>
          <p:cNvPr id="33" name="Picture 32"/>
          <p:cNvPicPr>
            <a:picLocks/>
          </p:cNvPicPr>
          <p:nvPr/>
        </p:nvPicPr>
        <p:blipFill>
          <a:blip r:embed="rId13" cstate="print">
            <a:extLst>
              <a:ext uri="{28A0092B-C50C-407E-A947-70E740481C1C}">
                <a14:useLocalDpi xmlns:a14="http://schemas.microsoft.com/office/drawing/2010/main" val="0"/>
              </a:ext>
            </a:extLst>
          </a:blip>
          <a:srcRect/>
          <a:stretch/>
        </p:blipFill>
        <p:spPr>
          <a:xfrm>
            <a:off x="123276" y="4642473"/>
            <a:ext cx="1159195" cy="772796"/>
          </a:xfrm>
          <a:prstGeom prst="rect">
            <a:avLst/>
          </a:prstGeom>
          <a:ln w="3175">
            <a:solidFill>
              <a:schemeClr val="bg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183</TotalTime>
  <Words>444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508 Pontoon Road Bridges at Seven Lakes | Huger, SC 29450 MLS# 23004915 | $650,000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2023-03-17T12:40:25Z</dcterms:modified>
</cp:coreProperties>
</file>