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2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428"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5/23/2019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5705" y="3505200"/>
            <a:ext cx="1720813" cy="990600"/>
          </a:xfrm>
          <a:noFill/>
        </p:spPr>
        <p:txBody>
          <a:bodyPr anchor="ctr">
            <a:normAutofit/>
          </a:bodyPr>
          <a:lstStyle/>
          <a:p>
            <a:pPr algn="l"/>
            <a:r>
              <a:rPr lang="en-US" sz="2400" i="1" dirty="0">
                <a:effectLst>
                  <a:outerShdw blurRad="38100" dist="38100" dir="2700000" algn="tl">
                    <a:srgbClr val="000000">
                      <a:alpha val="43137"/>
                    </a:srgbClr>
                  </a:outerShdw>
                </a:effectLst>
                <a:latin typeface="Adobe Caslon Pro" panose="0205050205050A020403" pitchFamily="18" charset="0"/>
              </a:rPr>
              <a:t>Potential Short Sale!</a:t>
            </a:r>
            <a:endParaRPr lang="en-US" sz="3200" i="1" dirty="0">
              <a:effectLst>
                <a:outerShdw blurRad="38100" dist="38100" dir="2700000" algn="tl">
                  <a:srgbClr val="000000">
                    <a:alpha val="43137"/>
                  </a:srgbClr>
                </a:outerShdw>
              </a:effectLst>
              <a:latin typeface="Adobe Caslon Pro" pitchFamily="18" charset="0"/>
            </a:endParaRPr>
          </a:p>
        </p:txBody>
      </p:sp>
      <p:grpSp>
        <p:nvGrpSpPr>
          <p:cNvPr id="7" name="Group 6"/>
          <p:cNvGrpSpPr/>
          <p:nvPr/>
        </p:nvGrpSpPr>
        <p:grpSpPr>
          <a:xfrm>
            <a:off x="782632" y="8763267"/>
            <a:ext cx="6207137" cy="1019175"/>
            <a:chOff x="609600" y="8763267"/>
            <a:chExt cx="6207137" cy="1019175"/>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038302"/>
              <a:ext cx="1901777" cy="469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87" y="8763267"/>
              <a:ext cx="14287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tangle 4"/>
          <p:cNvSpPr/>
          <p:nvPr/>
        </p:nvSpPr>
        <p:spPr>
          <a:xfrm>
            <a:off x="-1904" y="9782442"/>
            <a:ext cx="7772401" cy="230832"/>
          </a:xfrm>
          <a:prstGeom prst="rect">
            <a:avLst/>
          </a:prstGeom>
        </p:spPr>
        <p:txBody>
          <a:bodyPr wrap="square">
            <a:spAutoFit/>
          </a:bodyPr>
          <a:lstStyle/>
          <a:p>
            <a:pPr algn="ctr"/>
            <a:r>
              <a:rPr lang="en-US" sz="900" dirty="0">
                <a:solidFill>
                  <a:schemeClr val="tx1">
                    <a:lumMod val="50000"/>
                  </a:schemeClr>
                </a:solidFill>
                <a:latin typeface="Gill Sans MT" panose="020B0502020104020203" pitchFamily="34" charset="0"/>
              </a:rPr>
              <a:t>Sand Dollar Real Estate Group | 2205 Middle Street | Suite 203, Mailbox 2 | </a:t>
            </a:r>
            <a:r>
              <a:rPr lang="en-US" sz="900" dirty="0" err="1">
                <a:solidFill>
                  <a:schemeClr val="tx1">
                    <a:lumMod val="50000"/>
                  </a:schemeClr>
                </a:solidFill>
                <a:latin typeface="Gill Sans MT" panose="020B0502020104020203" pitchFamily="34" charset="0"/>
              </a:rPr>
              <a:t>Sullivans</a:t>
            </a:r>
            <a:r>
              <a:rPr lang="en-US" sz="900" dirty="0">
                <a:solidFill>
                  <a:schemeClr val="tx1">
                    <a:lumMod val="50000"/>
                  </a:schemeClr>
                </a:solidFill>
                <a:latin typeface="Gill Sans MT" panose="020B0502020104020203" pitchFamily="34" charset="0"/>
              </a:rPr>
              <a:t> Island, SC 29482</a:t>
            </a:r>
          </a:p>
        </p:txBody>
      </p:sp>
      <p:sp>
        <p:nvSpPr>
          <p:cNvPr id="6" name="Rectangle 5"/>
          <p:cNvSpPr/>
          <p:nvPr/>
        </p:nvSpPr>
        <p:spPr>
          <a:xfrm>
            <a:off x="1941196" y="8768268"/>
            <a:ext cx="3886200" cy="1046440"/>
          </a:xfrm>
          <a:prstGeom prst="rect">
            <a:avLst/>
          </a:prstGeom>
        </p:spPr>
        <p:txBody>
          <a:bodyPr>
            <a:spAutoFit/>
          </a:bodyPr>
          <a:lstStyle/>
          <a:p>
            <a:pPr algn="ctr"/>
            <a:r>
              <a:rPr lang="en-US" sz="1400" dirty="0">
                <a:latin typeface="Gill Sans MT" panose="020B0502020104020203" pitchFamily="34" charset="0"/>
              </a:rPr>
              <a:t>Chuck &amp; Edy Mimms</a:t>
            </a:r>
          </a:p>
          <a:p>
            <a:pPr algn="ctr"/>
            <a:r>
              <a:rPr lang="en-US" sz="1200" dirty="0">
                <a:latin typeface="Gill Sans MT" panose="020B0502020104020203" pitchFamily="34" charset="0"/>
              </a:rPr>
              <a:t>Cell	843-224-9507</a:t>
            </a:r>
          </a:p>
          <a:p>
            <a:pPr algn="ctr"/>
            <a:r>
              <a:rPr lang="en-US" sz="1200" dirty="0">
                <a:latin typeface="Gill Sans MT" panose="020B0502020104020203" pitchFamily="34" charset="0"/>
              </a:rPr>
              <a:t>Office	843-530-8100</a:t>
            </a:r>
            <a:br>
              <a:rPr lang="en-US" sz="1200" dirty="0">
                <a:latin typeface="Gill Sans MT" panose="020B0502020104020203" pitchFamily="34" charset="0"/>
              </a:rPr>
            </a:br>
            <a:r>
              <a:rPr lang="en-US" sz="1200" dirty="0">
                <a:latin typeface="Gill Sans MT" panose="020B0502020104020203" pitchFamily="34" charset="0"/>
              </a:rPr>
              <a:t>www.sanddollarsc.com</a:t>
            </a:r>
          </a:p>
          <a:p>
            <a:pPr algn="ctr"/>
            <a:r>
              <a:rPr lang="en-US" sz="1200" dirty="0">
                <a:latin typeface="Gill Sans MT" panose="020B0502020104020203" pitchFamily="34" charset="0"/>
              </a:rPr>
              <a:t>www.facebook.com/Sanddollarsc</a:t>
            </a:r>
          </a:p>
        </p:txBody>
      </p:sp>
      <p:sp>
        <p:nvSpPr>
          <p:cNvPr id="8" name="Rectangle 7"/>
          <p:cNvSpPr/>
          <p:nvPr/>
        </p:nvSpPr>
        <p:spPr>
          <a:xfrm>
            <a:off x="-1905" y="3450848"/>
            <a:ext cx="7772402" cy="892552"/>
          </a:xfrm>
          <a:prstGeom prst="rect">
            <a:avLst/>
          </a:prstGeom>
        </p:spPr>
        <p:txBody>
          <a:bodyPr wrap="square">
            <a:spAutoFit/>
          </a:bodyPr>
          <a:lstStyle/>
          <a:p>
            <a:pPr algn="ctr"/>
            <a:r>
              <a:rPr lang="en-US" sz="3200" b="1" i="1" dirty="0">
                <a:solidFill>
                  <a:schemeClr val="tx2">
                    <a:lumMod val="50000"/>
                  </a:schemeClr>
                </a:solidFill>
                <a:effectLst>
                  <a:outerShdw blurRad="38100" dist="38100" dir="2700000" algn="tl">
                    <a:srgbClr val="000000">
                      <a:alpha val="43137"/>
                    </a:srgbClr>
                  </a:outerShdw>
                </a:effectLst>
                <a:latin typeface="Adobe Caslon Pro" pitchFamily="18" charset="0"/>
              </a:rPr>
              <a:t>50 Morgan Place Drive</a:t>
            </a:r>
          </a:p>
          <a:p>
            <a:pPr algn="ctr"/>
            <a:r>
              <a:rPr lang="en-US" b="1" dirty="0">
                <a:solidFill>
                  <a:schemeClr val="tx2">
                    <a:lumMod val="50000"/>
                  </a:schemeClr>
                </a:solidFill>
                <a:effectLst>
                  <a:outerShdw blurRad="38100" dist="38100" dir="2700000" algn="tl">
                    <a:srgbClr val="000000">
                      <a:alpha val="43137"/>
                    </a:srgbClr>
                  </a:outerShdw>
                </a:effectLst>
                <a:latin typeface="Adobe Caslon Pro" pitchFamily="18" charset="0"/>
              </a:rPr>
              <a:t>Wild Dunes ~ Isle of Palms, SC 29451 ~ MLS# 18014985 ~ $1,875,000</a:t>
            </a:r>
          </a:p>
        </p:txBody>
      </p:sp>
      <p:sp>
        <p:nvSpPr>
          <p:cNvPr id="3" name="Rectangle 2"/>
          <p:cNvSpPr/>
          <p:nvPr/>
        </p:nvSpPr>
        <p:spPr>
          <a:xfrm>
            <a:off x="0" y="5551691"/>
            <a:ext cx="7772400" cy="1892826"/>
          </a:xfrm>
          <a:prstGeom prst="rect">
            <a:avLst/>
          </a:prstGeom>
        </p:spPr>
        <p:txBody>
          <a:bodyPr wrap="square" anchor="ctr">
            <a:spAutoFit/>
          </a:bodyPr>
          <a:lstStyle/>
          <a:p>
            <a:pPr algn="ctr"/>
            <a:r>
              <a:rPr lang="en-US" sz="1300" dirty="0">
                <a:solidFill>
                  <a:schemeClr val="tx2">
                    <a:lumMod val="50000"/>
                  </a:schemeClr>
                </a:solidFill>
                <a:effectLst>
                  <a:outerShdw blurRad="38100" dist="38100" dir="2700000" algn="tl">
                    <a:srgbClr val="000000">
                      <a:alpha val="43137"/>
                    </a:srgbClr>
                  </a:outerShdw>
                </a:effectLst>
                <a:latin typeface="Adobe Caslon Pro" pitchFamily="18" charset="0"/>
              </a:rPr>
              <a:t>Three story elevated home backs up to deep water. Located in the gated neighborhood of Morgan Place within Wild Dunes resort, this remodeled home by well-known local coastal architect Steven </a:t>
            </a:r>
            <a:r>
              <a:rPr lang="en-US" sz="1300" dirty="0" err="1">
                <a:solidFill>
                  <a:schemeClr val="tx2">
                    <a:lumMod val="50000"/>
                  </a:schemeClr>
                </a:solidFill>
                <a:effectLst>
                  <a:outerShdw blurRad="38100" dist="38100" dir="2700000" algn="tl">
                    <a:srgbClr val="000000">
                      <a:alpha val="43137"/>
                    </a:srgbClr>
                  </a:outerShdw>
                </a:effectLst>
                <a:latin typeface="Adobe Caslon Pro" pitchFamily="18" charset="0"/>
              </a:rPr>
              <a:t>Herlong</a:t>
            </a:r>
            <a:r>
              <a:rPr lang="en-US" sz="1300" dirty="0">
                <a:solidFill>
                  <a:schemeClr val="tx2">
                    <a:lumMod val="50000"/>
                  </a:schemeClr>
                </a:solidFill>
                <a:effectLst>
                  <a:outerShdw blurRad="38100" dist="38100" dir="2700000" algn="tl">
                    <a:srgbClr val="000000">
                      <a:alpha val="43137"/>
                    </a:srgbClr>
                  </a:outerShdw>
                </a:effectLst>
                <a:latin typeface="Adobe Caslon Pro" pitchFamily="18" charset="0"/>
              </a:rPr>
              <a:t>, sits at the end of a quite </a:t>
            </a:r>
            <a:r>
              <a:rPr lang="en-US" sz="1300" dirty="0" err="1">
                <a:solidFill>
                  <a:schemeClr val="tx2">
                    <a:lumMod val="50000"/>
                  </a:schemeClr>
                </a:solidFill>
                <a:effectLst>
                  <a:outerShdw blurRad="38100" dist="38100" dir="2700000" algn="tl">
                    <a:srgbClr val="000000">
                      <a:alpha val="43137"/>
                    </a:srgbClr>
                  </a:outerShdw>
                </a:effectLst>
                <a:latin typeface="Adobe Caslon Pro" pitchFamily="18" charset="0"/>
              </a:rPr>
              <a:t>cul</a:t>
            </a:r>
            <a:r>
              <a:rPr lang="en-US" sz="1300" dirty="0">
                <a:solidFill>
                  <a:schemeClr val="tx2">
                    <a:lumMod val="50000"/>
                  </a:schemeClr>
                </a:solidFill>
                <a:effectLst>
                  <a:outerShdw blurRad="38100" dist="38100" dir="2700000" algn="tl">
                    <a:srgbClr val="000000">
                      <a:alpha val="43137"/>
                    </a:srgbClr>
                  </a:outerShdw>
                </a:effectLst>
                <a:latin typeface="Adobe Caslon Pro" pitchFamily="18" charset="0"/>
              </a:rPr>
              <a:t> de sac just steps away from the docks and private community pool. The exterior is designed with antique white rafter tips and Western Red Cedar wainscot overhangs and Sapele mahogany doors. Each of the three elevated floors is accessible by elevator from the 4 car garage with each having its own veranda facing the water. The outdoor kitchen with fireplace overlooking water is spectacular. Come and see this one of a kind property, ceiling audio speakers inside and out. The entire third floor is a huge Master suite, with spacious double vanity bath &amp; jacuzzi tub and a 4 person dry cedar sauna, superstar dressing room and nearly 400 </a:t>
            </a:r>
            <a:r>
              <a:rPr lang="en-US" sz="1300" dirty="0" err="1">
                <a:solidFill>
                  <a:schemeClr val="tx2">
                    <a:lumMod val="50000"/>
                  </a:schemeClr>
                </a:solidFill>
                <a:effectLst>
                  <a:outerShdw blurRad="38100" dist="38100" dir="2700000" algn="tl">
                    <a:srgbClr val="000000">
                      <a:alpha val="43137"/>
                    </a:srgbClr>
                  </a:outerShdw>
                </a:effectLst>
                <a:latin typeface="Adobe Caslon Pro" pitchFamily="18" charset="0"/>
              </a:rPr>
              <a:t>sq</a:t>
            </a:r>
            <a:r>
              <a:rPr lang="en-US" sz="1300" dirty="0">
                <a:solidFill>
                  <a:schemeClr val="tx2">
                    <a:lumMod val="50000"/>
                  </a:schemeClr>
                </a:solidFill>
                <a:effectLst>
                  <a:outerShdw blurRad="38100" dist="38100" dir="2700000" algn="tl">
                    <a:srgbClr val="000000">
                      <a:alpha val="43137"/>
                    </a:srgbClr>
                  </a:outerShdw>
                </a:effectLst>
                <a:latin typeface="Adobe Caslon Pro" pitchFamily="18" charset="0"/>
              </a:rPr>
              <a:t> ft of pergola covered veranda style terrace and spectacular marina and sunset views.</a:t>
            </a:r>
          </a:p>
        </p:txBody>
      </p:sp>
      <p:pic>
        <p:nvPicPr>
          <p:cNvPr id="10"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680" b="5680"/>
          <a:stretch/>
        </p:blipFill>
        <p:spPr bwMode="auto">
          <a:xfrm>
            <a:off x="93469" y="4392263"/>
            <a:ext cx="1568880"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905" y="194529"/>
            <a:ext cx="7772402" cy="523220"/>
          </a:xfrm>
          <a:prstGeom prst="rect">
            <a:avLst/>
          </a:prstGeom>
          <a:noFill/>
          <a:ln>
            <a:noFill/>
          </a:ln>
          <a:effectLst>
            <a:outerShdw blurRad="63500" sx="102000" sy="102000" algn="ctr" rotWithShape="0">
              <a:prstClr val="black">
                <a:alpha val="40000"/>
              </a:prstClr>
            </a:outerShdw>
          </a:effectLst>
        </p:spPr>
        <p:txBody>
          <a:bodyPr wrap="square" anchor="ctr">
            <a:spAutoFit/>
          </a:bodyPr>
          <a:lstStyle/>
          <a:p>
            <a:pPr algn="ctr"/>
            <a:r>
              <a:rPr lang="en-US" sz="2800" b="1" dirty="0">
                <a:solidFill>
                  <a:schemeClr val="tx2">
                    <a:lumMod val="75000"/>
                  </a:schemeClr>
                </a:solidFill>
                <a:latin typeface="Adobe Caslon Pro" pitchFamily="18" charset="0"/>
              </a:rPr>
              <a:t>4% BUYERS AGENT COMMISSION</a:t>
            </a:r>
            <a:endParaRPr lang="en-US" sz="2800" b="1" i="1" dirty="0">
              <a:solidFill>
                <a:schemeClr val="tx2">
                  <a:lumMod val="75000"/>
                </a:schemeClr>
              </a:solidFill>
              <a:latin typeface="Adobe Caslon Pro" pitchFamily="18" charset="0"/>
            </a:endParaRPr>
          </a:p>
        </p:txBody>
      </p:sp>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7115" y="4392990"/>
            <a:ext cx="1570104"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101589" y="4392263"/>
            <a:ext cx="1569671"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105899" y="4392990"/>
            <a:ext cx="1569569"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93469" y="7527020"/>
            <a:ext cx="1568880"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2097369" y="7527020"/>
            <a:ext cx="1569596"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101562" y="7527020"/>
            <a:ext cx="1569726"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3"/>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105883" y="7527020"/>
            <a:ext cx="1569602" cy="1042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283726" y="762000"/>
            <a:ext cx="33528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7497" r="3913"/>
          <a:stretch/>
        </p:blipFill>
        <p:spPr bwMode="auto">
          <a:xfrm>
            <a:off x="4135876" y="762000"/>
            <a:ext cx="33528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284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229</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Caslon Pro</vt:lpstr>
      <vt:lpstr>Arial</vt:lpstr>
      <vt:lpstr>Calibri</vt:lpstr>
      <vt:lpstr>Gill Sans MT</vt:lpstr>
      <vt:lpstr>Office Theme</vt:lpstr>
      <vt:lpstr>Potential Short Sale!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Seahorse Ct Isle of Palms, SC ~ MLS# 1413084 ~ $1,174,000</dc:title>
  <dc:creator>CVH360</dc:creator>
  <cp:lastModifiedBy>A. Thomas Price</cp:lastModifiedBy>
  <cp:revision>31</cp:revision>
  <dcterms:created xsi:type="dcterms:W3CDTF">2006-08-16T00:00:00Z</dcterms:created>
  <dcterms:modified xsi:type="dcterms:W3CDTF">2019-05-23T18:51:48Z</dcterms:modified>
</cp:coreProperties>
</file>