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0" d="100"/>
          <a:sy n="50" d="100"/>
        </p:scale>
        <p:origin x="2700" y="36"/>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7/27/2016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7/27/2016</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7315200" cy="2997488"/>
          </a:xfrm>
          <a:prstGeom prst="rect">
            <a:avLst/>
          </a:prstGeom>
          <a:gradFill>
            <a:gsLst>
              <a:gs pos="0">
                <a:srgbClr val="002060"/>
              </a:gs>
              <a:gs pos="50000">
                <a:schemeClr val="accent1">
                  <a:tint val="44500"/>
                  <a:satMod val="16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527" y="-2"/>
            <a:ext cx="7315200" cy="5486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
        <p:nvSpPr>
          <p:cNvPr id="3" name="Subtitle 2"/>
          <p:cNvSpPr>
            <a:spLocks noGrp="1"/>
          </p:cNvSpPr>
          <p:nvPr>
            <p:ph type="subTitle" idx="1"/>
          </p:nvPr>
        </p:nvSpPr>
        <p:spPr>
          <a:xfrm>
            <a:off x="-9528" y="5486398"/>
            <a:ext cx="7315202" cy="2590802"/>
          </a:xfrm>
        </p:spPr>
        <p:txBody>
          <a:bodyPr numCol="1" anchor="ctr">
            <a:noAutofit/>
          </a:bodyPr>
          <a:lstStyle/>
          <a:p>
            <a:r>
              <a:rPr lang="en-US" sz="1200" dirty="0">
                <a:solidFill>
                  <a:schemeClr val="tx2">
                    <a:lumMod val="60000"/>
                    <a:lumOff val="40000"/>
                  </a:schemeClr>
                </a:solidFill>
                <a:latin typeface="Trebuchet MS" panose="020B0603020202020204" pitchFamily="34" charset="0"/>
              </a:rPr>
              <a:t>Wild Dunes Waterway Island home located on Morgan Creek with 80ft of deep water dock space in your backyard, bring your boat and other watercraft to enjoy. </a:t>
            </a:r>
          </a:p>
          <a:p>
            <a:endParaRPr lang="en-US" sz="1200" dirty="0">
              <a:solidFill>
                <a:schemeClr val="tx2">
                  <a:lumMod val="60000"/>
                  <a:lumOff val="40000"/>
                </a:schemeClr>
              </a:solidFill>
              <a:latin typeface="Trebuchet MS" panose="020B0603020202020204" pitchFamily="34" charset="0"/>
            </a:endParaRPr>
          </a:p>
          <a:p>
            <a:r>
              <a:rPr lang="en-US" sz="1200" dirty="0">
                <a:solidFill>
                  <a:schemeClr val="tx2">
                    <a:lumMod val="60000"/>
                    <a:lumOff val="40000"/>
                  </a:schemeClr>
                </a:solidFill>
                <a:latin typeface="Trebuchet MS" panose="020B0603020202020204" pitchFamily="34" charset="0"/>
              </a:rPr>
              <a:t>This home is contemporary in nature with open living area with two story ceiling with wall of windows overlooking Morgan Creek and marina. The kitchen is a chef's dream with all stainless professional grade appliances, granite counters and maple cabinets. There is an eat in area with built in window seat that completes the kitchen.</a:t>
            </a:r>
          </a:p>
          <a:p>
            <a:endParaRPr lang="en-US" sz="1200" dirty="0">
              <a:solidFill>
                <a:schemeClr val="tx2">
                  <a:lumMod val="60000"/>
                  <a:lumOff val="40000"/>
                </a:schemeClr>
              </a:solidFill>
              <a:latin typeface="Trebuchet MS" panose="020B0603020202020204" pitchFamily="34" charset="0"/>
            </a:endParaRPr>
          </a:p>
          <a:p>
            <a:r>
              <a:rPr lang="en-US" sz="1200" dirty="0">
                <a:solidFill>
                  <a:schemeClr val="tx2">
                    <a:lumMod val="60000"/>
                    <a:lumOff val="40000"/>
                  </a:schemeClr>
                </a:solidFill>
                <a:latin typeface="Trebuchet MS" panose="020B0603020202020204" pitchFamily="34" charset="0"/>
              </a:rPr>
              <a:t>Master suite on main level with outdoor access to private deck overlooking pool and marina, large bath and walk in closet. Formal dining and laundry room finish the main floor. Upstairs are three/four more bedrooms and three baths. Third floor media/ game room . Home has ample parking and storage in garage.</a:t>
            </a:r>
          </a:p>
        </p:txBody>
      </p:sp>
      <p:sp>
        <p:nvSpPr>
          <p:cNvPr id="2" name="Title 1"/>
          <p:cNvSpPr>
            <a:spLocks noGrp="1"/>
          </p:cNvSpPr>
          <p:nvPr>
            <p:ph type="ctrTitle"/>
          </p:nvPr>
        </p:nvSpPr>
        <p:spPr>
          <a:xfrm>
            <a:off x="-9526" y="4440858"/>
            <a:ext cx="7315199" cy="1121742"/>
          </a:xfrm>
          <a:noFill/>
        </p:spPr>
        <p:txBody>
          <a:bodyPr anchor="ctr">
            <a:noAutofit/>
            <a:scene3d>
              <a:camera prst="orthographicFront"/>
              <a:lightRig rig="soft" dir="t">
                <a:rot lat="0" lon="0" rev="17220000"/>
              </a:lightRig>
            </a:scene3d>
            <a:sp3d prstMaterial="softEdge"/>
          </a:bodyPr>
          <a:lstStyle/>
          <a:p>
            <a:r>
              <a:rPr lang="en-US" sz="2800" cap="none" dirty="0">
                <a:ln w="10541" cmpd="sng">
                  <a:solidFill>
                    <a:schemeClr val="bg2">
                      <a:lumMod val="50000"/>
                    </a:schemeClr>
                  </a:solidFill>
                  <a:prstDash val="solid"/>
                </a:ln>
                <a:solidFill>
                  <a:schemeClr val="bg1"/>
                </a:solidFill>
                <a:effectLst>
                  <a:outerShdw blurRad="50800" dist="38100" dir="5400000" algn="t" rotWithShape="0">
                    <a:prstClr val="black">
                      <a:alpha val="40000"/>
                    </a:prstClr>
                  </a:outerShdw>
                </a:effectLst>
                <a:latin typeface="Trebuchet MS" panose="020B0603020202020204" pitchFamily="34" charset="0"/>
              </a:rPr>
              <a:t>50 Waterway Island Drive</a:t>
            </a:r>
            <a:br>
              <a:rPr lang="en-US" sz="2800" cap="none" dirty="0">
                <a:ln w="10541" cmpd="sng">
                  <a:solidFill>
                    <a:schemeClr val="bg2">
                      <a:lumMod val="50000"/>
                    </a:schemeClr>
                  </a:solidFill>
                  <a:prstDash val="solid"/>
                </a:ln>
                <a:solidFill>
                  <a:schemeClr val="bg1"/>
                </a:solidFill>
                <a:effectLst>
                  <a:outerShdw blurRad="50800" dist="38100" dir="5400000" algn="t" rotWithShape="0">
                    <a:prstClr val="black">
                      <a:alpha val="40000"/>
                    </a:prstClr>
                  </a:outerShdw>
                </a:effectLst>
                <a:latin typeface="Trebuchet MS" panose="020B0603020202020204" pitchFamily="34" charset="0"/>
              </a:rPr>
            </a:br>
            <a:r>
              <a:rPr lang="en-US" sz="1800" b="0" cap="none" dirty="0">
                <a:ln w="10541" cmpd="sng">
                  <a:solidFill>
                    <a:schemeClr val="bg2">
                      <a:lumMod val="50000"/>
                    </a:schemeClr>
                  </a:solidFill>
                  <a:prstDash val="solid"/>
                </a:ln>
                <a:solidFill>
                  <a:schemeClr val="bg1"/>
                </a:solidFill>
                <a:effectLst>
                  <a:outerShdw blurRad="50800" dist="38100" dir="5400000" algn="t" rotWithShape="0">
                    <a:prstClr val="black">
                      <a:alpha val="40000"/>
                    </a:prstClr>
                  </a:outerShdw>
                </a:effectLst>
                <a:latin typeface="Trebuchet MS" panose="020B0603020202020204" pitchFamily="34" charset="0"/>
              </a:rPr>
              <a:t>Isle of Palms :: MLS# 16018883 :: $2,295,000</a:t>
            </a:r>
            <a:endParaRPr lang="en-US" sz="1100" b="0" cap="none" dirty="0">
              <a:ln w="10541" cmpd="sng">
                <a:solidFill>
                  <a:schemeClr val="bg2">
                    <a:lumMod val="50000"/>
                  </a:schemeClr>
                </a:solidFill>
                <a:prstDash val="solid"/>
              </a:ln>
              <a:solidFill>
                <a:schemeClr val="bg1"/>
              </a:solidFill>
              <a:effectLst>
                <a:outerShdw blurRad="50800" dist="38100" dir="5400000" algn="t" rotWithShape="0">
                  <a:prstClr val="black">
                    <a:alpha val="40000"/>
                  </a:prstClr>
                </a:outerShdw>
              </a:effectLst>
              <a:latin typeface="Trebuchet MS" panose="020B0603020202020204"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1363" y="9117797"/>
            <a:ext cx="757637" cy="876895"/>
          </a:xfrm>
          <a:prstGeom prst="rect">
            <a:avLst/>
          </a:prstGeom>
        </p:spPr>
      </p:pic>
      <p:pic>
        <p:nvPicPr>
          <p:cNvPr id="22" name="Picture 2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15191" y="9117797"/>
            <a:ext cx="665018" cy="457200"/>
          </a:xfrm>
          <a:prstGeom prst="rect">
            <a:avLst/>
          </a:prstGeom>
        </p:spPr>
      </p:pic>
      <p:sp>
        <p:nvSpPr>
          <p:cNvPr id="24" name="Rectangle 23"/>
          <p:cNvSpPr/>
          <p:nvPr/>
        </p:nvSpPr>
        <p:spPr>
          <a:xfrm>
            <a:off x="1981173" y="8981182"/>
            <a:ext cx="3333800" cy="1077218"/>
          </a:xfrm>
          <a:prstGeom prst="rect">
            <a:avLst/>
          </a:prstGeom>
        </p:spPr>
        <p:txBody>
          <a:bodyPr wrap="square">
            <a:spAutoFit/>
          </a:bodyPr>
          <a:lstStyle/>
          <a:p>
            <a:pPr algn="ctr"/>
            <a:r>
              <a:rPr lang="en-US" dirty="0">
                <a:solidFill>
                  <a:schemeClr val="tx2"/>
                </a:solidFill>
                <a:latin typeface="Trebuchet MS" panose="020B0603020202020204" pitchFamily="34" charset="0"/>
              </a:rPr>
              <a:t>Clay Cunningham</a:t>
            </a:r>
          </a:p>
          <a:p>
            <a:pPr algn="ctr"/>
            <a:r>
              <a:rPr lang="pt-BR" sz="1100" dirty="0">
                <a:solidFill>
                  <a:schemeClr val="tx2"/>
                </a:solidFill>
                <a:latin typeface="Trebuchet MS" panose="020B0603020202020204" pitchFamily="34" charset="0"/>
              </a:rPr>
              <a:t>O (843) 886-8110</a:t>
            </a:r>
          </a:p>
          <a:p>
            <a:pPr algn="ctr"/>
            <a:r>
              <a:rPr lang="pt-BR" sz="1100" dirty="0">
                <a:solidFill>
                  <a:schemeClr val="tx2"/>
                </a:solidFill>
                <a:latin typeface="Trebuchet MS" panose="020B0603020202020204" pitchFamily="34" charset="0"/>
              </a:rPr>
              <a:t>M (843) 345-4647</a:t>
            </a:r>
          </a:p>
          <a:p>
            <a:pPr algn="ctr"/>
            <a:r>
              <a:rPr lang="pt-BR" sz="1100" dirty="0">
                <a:solidFill>
                  <a:schemeClr val="tx2"/>
                </a:solidFill>
                <a:latin typeface="Trebuchet MS" panose="020B0603020202020204" pitchFamily="34" charset="0"/>
              </a:rPr>
              <a:t>clay@carolinaone.com</a:t>
            </a:r>
          </a:p>
          <a:p>
            <a:pPr algn="ctr"/>
            <a:r>
              <a:rPr lang="pt-BR" sz="1100" dirty="0">
                <a:solidFill>
                  <a:schemeClr val="tx2"/>
                </a:solidFill>
                <a:latin typeface="Trebuchet MS" panose="020B0603020202020204" pitchFamily="34" charset="0"/>
              </a:rPr>
              <a:t>www.claysre.com</a:t>
            </a:r>
            <a:endParaRPr lang="en-US" sz="1100" dirty="0">
              <a:solidFill>
                <a:schemeClr val="tx2"/>
              </a:solidFill>
            </a:endParaRPr>
          </a:p>
        </p:txBody>
      </p:sp>
      <p:sp>
        <p:nvSpPr>
          <p:cNvPr id="25" name="Rectangle 24"/>
          <p:cNvSpPr/>
          <p:nvPr/>
        </p:nvSpPr>
        <p:spPr>
          <a:xfrm>
            <a:off x="0" y="9613692"/>
            <a:ext cx="1295400" cy="415498"/>
          </a:xfrm>
          <a:prstGeom prst="rect">
            <a:avLst/>
          </a:prstGeom>
        </p:spPr>
        <p:txBody>
          <a:bodyPr wrap="square">
            <a:spAutoFit/>
          </a:bodyPr>
          <a:lstStyle/>
          <a:p>
            <a:pPr algn="ctr"/>
            <a:r>
              <a:rPr lang="en-US" sz="700" dirty="0">
                <a:solidFill>
                  <a:schemeClr val="tx2"/>
                </a:solidFill>
                <a:latin typeface="Trebuchet MS" panose="020B0603020202020204" pitchFamily="34" charset="0"/>
              </a:rPr>
              <a:t>Carolina One Real Estate</a:t>
            </a:r>
          </a:p>
          <a:p>
            <a:pPr algn="ctr"/>
            <a:r>
              <a:rPr lang="en-US" sz="700" dirty="0">
                <a:solidFill>
                  <a:schemeClr val="tx2"/>
                </a:solidFill>
                <a:latin typeface="Trebuchet MS" panose="020B0603020202020204" pitchFamily="34" charset="0"/>
              </a:rPr>
              <a:t>1503 Palm Blvd </a:t>
            </a:r>
            <a:r>
              <a:rPr lang="en-US" sz="700" dirty="0" err="1">
                <a:solidFill>
                  <a:schemeClr val="tx2"/>
                </a:solidFill>
                <a:latin typeface="Trebuchet MS" panose="020B0603020202020204" pitchFamily="34" charset="0"/>
              </a:rPr>
              <a:t>Ste</a:t>
            </a:r>
            <a:endParaRPr lang="en-US" sz="700" dirty="0">
              <a:solidFill>
                <a:schemeClr val="tx2"/>
              </a:solidFill>
              <a:latin typeface="Trebuchet MS" panose="020B0603020202020204" pitchFamily="34" charset="0"/>
            </a:endParaRPr>
          </a:p>
          <a:p>
            <a:pPr algn="ctr"/>
            <a:r>
              <a:rPr lang="en-US" sz="700" dirty="0">
                <a:solidFill>
                  <a:schemeClr val="tx2"/>
                </a:solidFill>
                <a:latin typeface="Trebuchet MS" panose="020B0603020202020204" pitchFamily="34" charset="0"/>
              </a:rPr>
              <a:t>Isle of Palms, SC 29451</a:t>
            </a:r>
          </a:p>
        </p:txBody>
      </p:sp>
      <p:sp>
        <p:nvSpPr>
          <p:cNvPr id="23" name="Rectangle 22"/>
          <p:cNvSpPr/>
          <p:nvPr/>
        </p:nvSpPr>
        <p:spPr>
          <a:xfrm>
            <a:off x="-9527" y="130314"/>
            <a:ext cx="7315200" cy="707886"/>
          </a:xfrm>
          <a:prstGeom prst="rect">
            <a:avLst/>
          </a:prstGeom>
          <a:noFill/>
        </p:spPr>
        <p:txBody>
          <a:bodyPr wrap="square">
            <a:spAutoFit/>
          </a:bodyPr>
          <a:lstStyle/>
          <a:p>
            <a:pPr algn="ctr"/>
            <a:r>
              <a:rPr lang="en-US" sz="4000" dirty="0">
                <a:solidFill>
                  <a:schemeClr val="bg1"/>
                </a:solidFill>
                <a:effectLst>
                  <a:outerShdw blurRad="38100" dist="38100" dir="2700000" algn="tl">
                    <a:srgbClr val="000000">
                      <a:alpha val="43137"/>
                    </a:srgbClr>
                  </a:outerShdw>
                </a:effectLst>
                <a:latin typeface="IncognitoMeridies" panose="00000400000000000000" pitchFamily="2" charset="0"/>
              </a:rPr>
              <a:t>Wild Dunes Waterfront with 80' Dock</a:t>
            </a: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t="6062" b="4926"/>
          <a:stretch/>
        </p:blipFill>
        <p:spPr>
          <a:xfrm>
            <a:off x="76200" y="8077200"/>
            <a:ext cx="1371600" cy="915672"/>
          </a:xfrm>
          <a:prstGeom prst="rect">
            <a:avLst/>
          </a:prstGeom>
          <a:ln w="12700">
            <a:noFill/>
          </a:ln>
          <a:effectLst/>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1799" y="8080052"/>
            <a:ext cx="1371600" cy="909967"/>
          </a:xfrm>
          <a:prstGeom prst="rect">
            <a:avLst/>
          </a:prstGeom>
          <a:ln w="12700">
            <a:noFill/>
          </a:ln>
          <a:effectLst/>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7400" y="8080052"/>
            <a:ext cx="1371600" cy="909967"/>
          </a:xfrm>
          <a:prstGeom prst="rect">
            <a:avLst/>
          </a:prstGeom>
          <a:ln>
            <a:noFill/>
          </a:ln>
          <a:effectLst/>
        </p:spPr>
      </p:pic>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3999" y="8080053"/>
            <a:ext cx="1371600" cy="909967"/>
          </a:xfrm>
          <a:prstGeom prst="rect">
            <a:avLst/>
          </a:prstGeom>
          <a:ln>
            <a:noFill/>
          </a:ln>
          <a:effectLst/>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19599" y="8080052"/>
            <a:ext cx="1371600" cy="909967"/>
          </a:xfrm>
          <a:prstGeom prst="rect">
            <a:avLst/>
          </a:prstGeom>
          <a:ln>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277</TotalTime>
  <Words>185</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IncognitoMeridies</vt:lpstr>
      <vt:lpstr>Lucida Sans</vt:lpstr>
      <vt:lpstr>Trebuchet MS</vt:lpstr>
      <vt:lpstr>Wingdings</vt:lpstr>
      <vt:lpstr>Wingdings 2</vt:lpstr>
      <vt:lpstr>Wingdings 3</vt:lpstr>
      <vt:lpstr>Apex</vt:lpstr>
      <vt:lpstr>50 Waterway Island Drive Isle of Palms :: MLS# 16018883 :: $2,295,000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46</cp:revision>
  <dcterms:created xsi:type="dcterms:W3CDTF">2006-08-16T00:00:00Z</dcterms:created>
  <dcterms:modified xsi:type="dcterms:W3CDTF">2016-07-28T03:00:49Z</dcterms:modified>
</cp:coreProperties>
</file>