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300" y="9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10/13/2020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10/13/2020</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p:blipFill>
        <p:spPr>
          <a:xfrm>
            <a:off x="1904996" y="0"/>
            <a:ext cx="6324604" cy="4743453"/>
          </a:xfrm>
          <a:prstGeom prst="rect">
            <a:avLst/>
          </a:prstGeom>
          <a:ln>
            <a:noFill/>
          </a:ln>
          <a:effectLst/>
        </p:spPr>
      </p:pic>
      <p:sp>
        <p:nvSpPr>
          <p:cNvPr id="21" name="Rectangle 20"/>
          <p:cNvSpPr/>
          <p:nvPr/>
        </p:nvSpPr>
        <p:spPr>
          <a:xfrm>
            <a:off x="228601"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904995" y="5105400"/>
            <a:ext cx="6324606" cy="3794782"/>
          </a:xfrm>
        </p:spPr>
        <p:txBody>
          <a:bodyPr anchor="ctr">
            <a:noAutofit/>
          </a:bodyPr>
          <a:lstStyle/>
          <a:p>
            <a:r>
              <a:rPr lang="en-US" sz="9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Architectural integrity and unique details are found throughout this grand home focusing on issues of design and island lifestyle. Once inside, you're greeted by unsurpassed views of Morgan Creek. Noting the detail of the huge cypress radius ceiling, it sets the theme for the strength of this home and its offerings! In addition to the flow of natural light, the great room features automatic shades over the sets of sliding glass door panels, fireplace, security cameras (w/live feed to IT system) and surround sound. Plentiful custom cabinets, pull-outs, superb Quartzite surfacing and professional appliances highlight this "chef's" kitchen as well as the scullery (w/ dual pantries, bistro-style coffee bar) and wine bar all with a hint of nautical elegance!</a:t>
            </a:r>
          </a:p>
          <a:p>
            <a:r>
              <a:rPr lang="en-US" sz="9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Relax in the "keeping room" in front of the fire after a grand meal! Practicality comes in to play in the laundry room which contains five separate pull-out hampers and a Corian waterfall-edge folding area over the GE washer/dryer, sink and lots of elbow room. The master suite awaits you with more than just views. Generous closets (his and hers) with custom built-ins and lighting, all-glass enclosure shower with zero-entry, dual vanities with quartz countertops, plus this gorgeous tiled floor is heated! Selective use of board and batten, shiplap, and substantial trim throughout this home allows your eye to follow the wide staircase to the 2nd floor entertainment area offering </a:t>
            </a:r>
            <a:r>
              <a:rPr lang="en-US" sz="9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wetbar</a:t>
            </a:r>
            <a:r>
              <a:rPr lang="en-US" sz="9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w/ stainless countertop, beverage center, icemaker, TV, automatic shades over glass sliders, and nickel gap ceiling. A set of barn doors with frosted glass can close off the front spacious office and/or meeting room and still maintain plenty of natural light overlooking the front lawn. Second master bedroom greets you with gorgeous cypress-beamed vaulted ceilings offering small recessed lighting for more beam accents! The front bedroom is highlighted by six casement windows and can accommodate two queen-size beds. The hallway leads to the other two bedrooms - one offering a set of built-in drawers allowing more storage and space; the other features a fun corner light fixture for the idea of placement for a corner desk and two small beds. Next...the primary office is one image you won't want to forget...set up for the best "Meeting On The Creek" to suit any executive! The ultimate business quarters plays host to 17 windows, Pecky cypress beams, and VIEWS!!! Feel like the captain of your ship while you can simply check on your dock, boat, pool, and summer kitchen with one glance! LOCATION...situated at the arch of the Creek and the Intracoastal Waterway that lead to all the scenic barrier islands, the Charleston Harbor and beyond. The ideal setting for an opportunity to own a home that has it all - live, work, and play at a beach resort unlike any other vacation destination with golf, tennis, and swimming amenities in the Lowcountry!</a:t>
            </a:r>
          </a:p>
        </p:txBody>
      </p:sp>
      <p:sp>
        <p:nvSpPr>
          <p:cNvPr id="2" name="Title 1"/>
          <p:cNvSpPr>
            <a:spLocks noGrp="1"/>
          </p:cNvSpPr>
          <p:nvPr>
            <p:ph type="ctrTitle"/>
          </p:nvPr>
        </p:nvSpPr>
        <p:spPr>
          <a:xfrm>
            <a:off x="1904995" y="4356100"/>
            <a:ext cx="6324604" cy="656772"/>
          </a:xfrm>
        </p:spPr>
        <p:txBody>
          <a:bodyPr anchor="t">
            <a:noAutofit/>
            <a:scene3d>
              <a:camera prst="orthographicFront"/>
              <a:lightRig rig="soft" dir="t">
                <a:rot lat="0" lon="0" rev="17220000"/>
              </a:lightRig>
            </a:scene3d>
            <a:sp3d prstMaterial="softEdge"/>
          </a:bodyPr>
          <a:lstStyle/>
          <a:p>
            <a:r>
              <a:rPr lang="en-US" sz="2400" cap="none" dirty="0">
                <a:ln w="3175" cmpd="sng">
                  <a:solidFill>
                    <a:srgbClr val="10253F"/>
                  </a:solidFill>
                  <a:prstDash val="solid"/>
                </a:ln>
                <a:solidFill>
                  <a:schemeClr val="bg1"/>
                </a:solidFill>
                <a:effectLst/>
                <a:latin typeface="Century Gothic" panose="020B0502020202020204" pitchFamily="34" charset="0"/>
              </a:rPr>
              <a:t>50 Waterway Island Drive</a:t>
            </a:r>
            <a:br>
              <a:rPr lang="en-US" sz="2000" cap="none" dirty="0">
                <a:ln w="10541" cmpd="sng">
                  <a:noFill/>
                  <a:prstDash val="solid"/>
                </a:ln>
                <a:solidFill>
                  <a:schemeClr val="bg1"/>
                </a:solidFill>
                <a:effectLst/>
                <a:latin typeface="Century Gothic" panose="020B0502020202020204" pitchFamily="34" charset="0"/>
              </a:rPr>
            </a:br>
            <a:r>
              <a:rPr lang="en-US" sz="1600" cap="none" dirty="0">
                <a:ln w="10541" cmpd="sng">
                  <a:noFill/>
                  <a:prstDash val="solid"/>
                </a:ln>
                <a:solidFill>
                  <a:srgbClr val="10253F"/>
                </a:solidFill>
                <a:effectLst/>
                <a:latin typeface="Century Gothic" panose="020B0502020202020204" pitchFamily="34" charset="0"/>
              </a:rPr>
              <a:t>Wild Dunes | Isle of Palms | MLS# 20021661 | $5,295,000</a:t>
            </a:r>
            <a:endParaRPr lang="en-US" sz="1200" i="1" cap="none" dirty="0">
              <a:ln w="10541" cmpd="sng">
                <a:noFill/>
                <a:prstDash val="solid"/>
              </a:ln>
              <a:solidFill>
                <a:srgbClr val="10253F"/>
              </a:solidFill>
              <a:effectLst/>
              <a:highlight>
                <a:srgbClr val="FFFF00"/>
              </a:highlight>
              <a:latin typeface="Century Gothic" panose="020B0502020202020204" pitchFamily="34" charset="0"/>
            </a:endParaRPr>
          </a:p>
        </p:txBody>
      </p: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37237" y="8977142"/>
            <a:ext cx="754325" cy="1047674"/>
          </a:xfrm>
          <a:prstGeom prst="rect">
            <a:avLst/>
          </a:prstGeom>
        </p:spPr>
      </p:pic>
      <p:sp>
        <p:nvSpPr>
          <p:cNvPr id="17" name="Rectangle 16"/>
          <p:cNvSpPr/>
          <p:nvPr/>
        </p:nvSpPr>
        <p:spPr>
          <a:xfrm>
            <a:off x="228601" y="9062398"/>
            <a:ext cx="7772399" cy="877163"/>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Suzi Baldrick</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Mobile 843-442-3149</a:t>
            </a:r>
          </a:p>
          <a:p>
            <a:pPr algn="ctr"/>
            <a:r>
              <a:rPr lang="en-US" sz="1100" dirty="0">
                <a:solidFill>
                  <a:srgbClr val="10253F"/>
                </a:solidFill>
                <a:latin typeface="Century Gothic" panose="020B0502020202020204" pitchFamily="34" charset="0"/>
              </a:rPr>
              <a:t>suzi.baldrick@carolinaone.com</a:t>
            </a:r>
          </a:p>
          <a:p>
            <a:pPr algn="ctr"/>
            <a:r>
              <a:rPr lang="en-US" sz="1100" dirty="0">
                <a:solidFill>
                  <a:srgbClr val="10253F"/>
                </a:solidFill>
                <a:latin typeface="Century Gothic" panose="020B0502020202020204" pitchFamily="34" charset="0"/>
              </a:rPr>
              <a:t>www.carolinacoastalproperties.net</a:t>
            </a:r>
          </a:p>
        </p:txBody>
      </p:sp>
      <p:grpSp>
        <p:nvGrpSpPr>
          <p:cNvPr id="24" name="Group 23"/>
          <p:cNvGrpSpPr/>
          <p:nvPr/>
        </p:nvGrpSpPr>
        <p:grpSpPr>
          <a:xfrm>
            <a:off x="6476999" y="8991422"/>
            <a:ext cx="1524000" cy="1019115"/>
            <a:chOff x="0" y="9037683"/>
            <a:chExt cx="1524000" cy="1019115"/>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523220"/>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Coastal Group</a:t>
              </a:r>
              <a:br>
                <a:rPr lang="en-US" sz="700" dirty="0">
                  <a:solidFill>
                    <a:srgbClr val="10253F"/>
                  </a:solidFill>
                  <a:latin typeface="Century Gothic" panose="020B0502020202020204" pitchFamily="34" charset="0"/>
                </a:rPr>
              </a:b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a:t>
              </a:r>
            </a:p>
            <a:p>
              <a:pPr algn="ctr"/>
              <a:r>
                <a:rPr lang="en-US" sz="700" dirty="0">
                  <a:solidFill>
                    <a:srgbClr val="10253F"/>
                  </a:solidFill>
                  <a:latin typeface="Century Gothic" panose="020B0502020202020204" pitchFamily="34" charset="0"/>
                </a:rPr>
                <a:t>Isle of Palms, SC 29451-2280</a:t>
              </a:r>
            </a:p>
          </p:txBody>
        </p:sp>
      </p:grpSp>
      <p:sp>
        <p:nvSpPr>
          <p:cNvPr id="30" name="Rectangle 29"/>
          <p:cNvSpPr/>
          <p:nvPr/>
        </p:nvSpPr>
        <p:spPr>
          <a:xfrm>
            <a:off x="1904997" y="0"/>
            <a:ext cx="6324603" cy="400110"/>
          </a:xfrm>
          <a:prstGeom prst="rect">
            <a:avLst/>
          </a:prstGeom>
          <a:gradFill flip="none" rotWithShape="1">
            <a:gsLst>
              <a:gs pos="0">
                <a:schemeClr val="accent1">
                  <a:lumMod val="5000"/>
                  <a:lumOff val="95000"/>
                  <a:alpha val="50000"/>
                </a:schemeClr>
              </a:gs>
              <a:gs pos="100000">
                <a:srgbClr val="10253F"/>
              </a:gs>
            </a:gsLst>
            <a:lin ang="0" scaled="1"/>
            <a:tileRect/>
          </a:gradFill>
        </p:spPr>
        <p:txBody>
          <a:bodyPr wrap="square">
            <a:spAutoFit/>
          </a:bodyPr>
          <a:lstStyle/>
          <a:p>
            <a:pPr algn="r"/>
            <a:r>
              <a:rPr lang="en-US" b="1" i="1" dirty="0">
                <a:solidFill>
                  <a:schemeClr val="bg1"/>
                </a:solidFill>
                <a:effectLst>
                  <a:outerShdw blurRad="50800" dist="38100" dir="5400000" algn="t" rotWithShape="0">
                    <a:schemeClr val="tx2">
                      <a:lumMod val="50000"/>
                      <a:alpha val="40000"/>
                    </a:schemeClr>
                  </a:outerShdw>
                </a:effectLst>
              </a:rPr>
              <a:t>Price Improvement!</a:t>
            </a:r>
          </a:p>
        </p:txBody>
      </p:sp>
      <p:pic>
        <p:nvPicPr>
          <p:cNvPr id="9" name="Picture 8"/>
          <p:cNvPicPr>
            <a:picLocks/>
          </p:cNvPicPr>
          <p:nvPr/>
        </p:nvPicPr>
        <p:blipFill>
          <a:blip r:embed="rId5" cstate="print">
            <a:extLst>
              <a:ext uri="{28A0092B-C50C-407E-A947-70E740481C1C}">
                <a14:useLocalDpi xmlns:a14="http://schemas.microsoft.com/office/drawing/2010/main" val="0"/>
              </a:ext>
            </a:extLst>
          </a:blip>
          <a:srcRect/>
          <a:stretch/>
        </p:blipFill>
        <p:spPr>
          <a:xfrm>
            <a:off x="0" y="3847347"/>
            <a:ext cx="1828800" cy="1216152"/>
          </a:xfrm>
          <a:prstGeom prst="rect">
            <a:avLst/>
          </a:prstGeom>
          <a:ln>
            <a:noFill/>
          </a:ln>
          <a:effectLst/>
        </p:spPr>
      </p:pic>
      <p:pic>
        <p:nvPicPr>
          <p:cNvPr id="20" name="Picture 19"/>
          <p:cNvPicPr>
            <a:picLocks/>
          </p:cNvPicPr>
          <p:nvPr/>
        </p:nvPicPr>
        <p:blipFill rotWithShape="1">
          <a:blip r:embed="rId6" cstate="print">
            <a:extLst>
              <a:ext uri="{28A0092B-C50C-407E-A947-70E740481C1C}">
                <a14:useLocalDpi xmlns:a14="http://schemas.microsoft.com/office/drawing/2010/main" val="0"/>
              </a:ext>
            </a:extLst>
          </a:blip>
          <a:srcRect l="9414" r="30962"/>
          <a:stretch/>
        </p:blipFill>
        <p:spPr>
          <a:xfrm rot="5400000">
            <a:off x="306324" y="-306324"/>
            <a:ext cx="1216152" cy="1828800"/>
          </a:xfrm>
          <a:prstGeom prst="rect">
            <a:avLst/>
          </a:prstGeom>
          <a:ln>
            <a:noFill/>
          </a:ln>
          <a:effectLst/>
        </p:spPr>
      </p:pic>
      <p:pic>
        <p:nvPicPr>
          <p:cNvPr id="26" name="Picture 25">
            <a:extLst>
              <a:ext uri="{FF2B5EF4-FFF2-40B4-BE49-F238E27FC236}">
                <a16:creationId xmlns:a16="http://schemas.microsoft.com/office/drawing/2014/main" id="{5E82648F-9EE4-48A7-8EE2-2F88018775A9}"/>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0" y="1282449"/>
            <a:ext cx="1828800" cy="1216152"/>
          </a:xfrm>
          <a:prstGeom prst="rect">
            <a:avLst/>
          </a:prstGeom>
          <a:ln>
            <a:noFill/>
          </a:ln>
          <a:effectLst/>
        </p:spPr>
      </p:pic>
      <p:sp>
        <p:nvSpPr>
          <p:cNvPr id="4" name="Rectangle 3">
            <a:extLst>
              <a:ext uri="{FF2B5EF4-FFF2-40B4-BE49-F238E27FC236}">
                <a16:creationId xmlns:a16="http://schemas.microsoft.com/office/drawing/2014/main" id="{BD5F38D1-3C09-476C-9544-C12C023A5A70}"/>
              </a:ext>
            </a:extLst>
          </p:cNvPr>
          <p:cNvSpPr/>
          <p:nvPr/>
        </p:nvSpPr>
        <p:spPr>
          <a:xfrm>
            <a:off x="8382000" y="1911747"/>
            <a:ext cx="3071675" cy="461665"/>
          </a:xfrm>
          <a:prstGeom prst="rect">
            <a:avLst/>
          </a:prstGeom>
        </p:spPr>
        <p:txBody>
          <a:bodyPr wrap="none">
            <a:spAutoFit/>
          </a:bodyPr>
          <a:lstStyle/>
          <a:p>
            <a:r>
              <a:rPr lang="en-US" sz="2400" b="1" dirty="0">
                <a:ln w="10541" cmpd="sng">
                  <a:noFill/>
                  <a:prstDash val="solid"/>
                </a:ln>
                <a:solidFill>
                  <a:srgbClr val="FF0000"/>
                </a:solidFill>
                <a:effectLst>
                  <a:outerShdw blurRad="50800" dist="38100" dir="2700000" algn="tl" rotWithShape="0">
                    <a:prstClr val="black">
                      <a:alpha val="40000"/>
                    </a:prstClr>
                  </a:outerShdw>
                </a:effectLst>
                <a:highlight>
                  <a:srgbClr val="FFFF00"/>
                </a:highlight>
                <a:latin typeface="Century Gothic" panose="020B0502020202020204" pitchFamily="34" charset="0"/>
              </a:rPr>
              <a:t>OWNER MOTIVATED</a:t>
            </a:r>
            <a:endParaRPr lang="en-US" sz="2400" b="1" dirty="0">
              <a:solidFill>
                <a:srgbClr val="FF0000"/>
              </a:solidFill>
              <a:effectLst>
                <a:outerShdw blurRad="50800" dist="38100" dir="2700000" algn="tl" rotWithShape="0">
                  <a:prstClr val="black">
                    <a:alpha val="40000"/>
                  </a:prstClr>
                </a:outerShdw>
              </a:effectLst>
              <a:highlight>
                <a:srgbClr val="FFFF00"/>
              </a:highlight>
            </a:endParaRPr>
          </a:p>
        </p:txBody>
      </p:sp>
      <p:pic>
        <p:nvPicPr>
          <p:cNvPr id="27" name="Picture 26">
            <a:extLst>
              <a:ext uri="{FF2B5EF4-FFF2-40B4-BE49-F238E27FC236}">
                <a16:creationId xmlns:a16="http://schemas.microsoft.com/office/drawing/2014/main" id="{06AB4266-2235-4377-8E2D-03E878AFD139}"/>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0" y="2564898"/>
            <a:ext cx="1828800" cy="1216152"/>
          </a:xfrm>
          <a:prstGeom prst="rect">
            <a:avLst/>
          </a:prstGeom>
          <a:ln>
            <a:noFill/>
          </a:ln>
          <a:effectLst/>
        </p:spPr>
      </p:pic>
      <p:pic>
        <p:nvPicPr>
          <p:cNvPr id="5" name="Picture 4">
            <a:extLst>
              <a:ext uri="{FF2B5EF4-FFF2-40B4-BE49-F238E27FC236}">
                <a16:creationId xmlns:a16="http://schemas.microsoft.com/office/drawing/2014/main" id="{A1AEA990-7AD8-44C4-BCAA-6FF4ED46D577}"/>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0" y="7694694"/>
            <a:ext cx="1828800" cy="1216152"/>
          </a:xfrm>
          <a:prstGeom prst="rect">
            <a:avLst/>
          </a:prstGeom>
          <a:ln>
            <a:noFill/>
          </a:ln>
          <a:effectLst/>
        </p:spPr>
      </p:pic>
      <p:pic>
        <p:nvPicPr>
          <p:cNvPr id="6" name="Picture 5">
            <a:extLst>
              <a:ext uri="{FF2B5EF4-FFF2-40B4-BE49-F238E27FC236}">
                <a16:creationId xmlns:a16="http://schemas.microsoft.com/office/drawing/2014/main" id="{B243ED00-93A0-4DF8-824C-48EE7FE46597}"/>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0" y="5129796"/>
            <a:ext cx="1828800" cy="1216152"/>
          </a:xfrm>
          <a:prstGeom prst="rect">
            <a:avLst/>
          </a:prstGeom>
          <a:ln>
            <a:noFill/>
          </a:ln>
          <a:effectLst/>
        </p:spPr>
      </p:pic>
      <p:pic>
        <p:nvPicPr>
          <p:cNvPr id="8" name="Picture 7">
            <a:extLst>
              <a:ext uri="{FF2B5EF4-FFF2-40B4-BE49-F238E27FC236}">
                <a16:creationId xmlns:a16="http://schemas.microsoft.com/office/drawing/2014/main" id="{7097CCEB-0100-4DB9-A906-43581B2F0574}"/>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0" y="6412245"/>
            <a:ext cx="1828800" cy="1216152"/>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315</TotalTime>
  <Words>603</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50 Waterway Island Drive Wild Dunes | Isle of Palms | MLS# 20021661 | $5,295,000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90</cp:revision>
  <dcterms:created xsi:type="dcterms:W3CDTF">2006-08-16T00:00:00Z</dcterms:created>
  <dcterms:modified xsi:type="dcterms:W3CDTF">2020-10-13T14:35:07Z</dcterms:modified>
</cp:coreProperties>
</file>