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96"/>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9/30/2016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9/30/2016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9/30/2016</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pn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830674" y="1405"/>
            <a:ext cx="7313326" cy="5484995"/>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5" name="Text Box 3"/>
          <p:cNvSpPr txBox="1">
            <a:spLocks noChangeArrowheads="1" noChangeShapeType="1"/>
          </p:cNvSpPr>
          <p:nvPr/>
        </p:nvSpPr>
        <p:spPr bwMode="auto">
          <a:xfrm>
            <a:off x="568224" y="-1"/>
            <a:ext cx="8575776" cy="114300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t" anchorCtr="0" compatLnSpc="1">
            <a:prstTxWarp prst="textNoShape">
              <a:avLst/>
            </a:prstTxWarp>
          </a:bodyPr>
          <a:lstStyle/>
          <a:p>
            <a:pPr lvl="0" algn="r" fontAlgn="base">
              <a:spcBef>
                <a:spcPct val="0"/>
              </a:spcBef>
              <a:spcAft>
                <a:spcPct val="0"/>
              </a:spcAft>
            </a:pPr>
            <a:r>
              <a:rPr lang="en-US" sz="2400" dirty="0">
                <a:effectLst>
                  <a:outerShdw blurRad="38100" dist="38100" dir="2700000" algn="tl">
                    <a:srgbClr val="000000">
                      <a:alpha val="43137"/>
                    </a:srgbClr>
                  </a:outerShdw>
                </a:effectLst>
                <a:latin typeface="Trajan Pro" panose="02020502050506020301" pitchFamily="18" charset="0"/>
                <a:cs typeface="Arial" pitchFamily="34" charset="0"/>
              </a:rPr>
              <a:t>OPEN HOUSE</a:t>
            </a:r>
          </a:p>
          <a:p>
            <a:pPr lvl="0" algn="r" fontAlgn="base">
              <a:spcBef>
                <a:spcPct val="0"/>
              </a:spcBef>
              <a:spcAft>
                <a:spcPct val="0"/>
              </a:spcAft>
            </a:pPr>
            <a:r>
              <a:rPr lang="en-US" sz="1600" dirty="0">
                <a:effectLst>
                  <a:outerShdw blurRad="38100" dist="38100" dir="2700000" algn="tl">
                    <a:srgbClr val="000000">
                      <a:alpha val="43137"/>
                    </a:srgbClr>
                  </a:outerShdw>
                </a:effectLst>
                <a:latin typeface="Trajan Pro" panose="02020502050506020301" pitchFamily="18" charset="0"/>
                <a:cs typeface="Arial" pitchFamily="34" charset="0"/>
              </a:rPr>
              <a:t>Sunday, Oct 2</a:t>
            </a:r>
          </a:p>
          <a:p>
            <a:pPr lvl="0" algn="r" fontAlgn="base">
              <a:spcBef>
                <a:spcPct val="0"/>
              </a:spcBef>
              <a:spcAft>
                <a:spcPct val="0"/>
              </a:spcAft>
            </a:pPr>
            <a:r>
              <a:rPr lang="en-US" sz="1600" dirty="0">
                <a:effectLst>
                  <a:outerShdw blurRad="38100" dist="38100" dir="2700000" algn="tl">
                    <a:srgbClr val="000000">
                      <a:alpha val="43137"/>
                    </a:srgbClr>
                  </a:outerShdw>
                </a:effectLst>
                <a:latin typeface="Trajan Pro" panose="02020502050506020301" pitchFamily="18" charset="0"/>
                <a:cs typeface="Arial" pitchFamily="34" charset="0"/>
              </a:rPr>
              <a:t>1:00-4:00</a:t>
            </a:r>
            <a:endParaRPr kumimoji="0" lang="en-US" sz="1000" b="0" i="0" u="none" strike="noStrike" cap="none" normalizeH="0" baseline="0" dirty="0">
              <a:ln>
                <a:noFill/>
              </a:ln>
              <a:effectLst>
                <a:outerShdw blurRad="38100" dist="38100" dir="2700000" algn="tl">
                  <a:srgbClr val="000000">
                    <a:alpha val="43137"/>
                  </a:srgb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1830675" y="6266036"/>
            <a:ext cx="7313326" cy="268759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sz="1400" dirty="0">
                <a:latin typeface="Tw Cen MT" pitchFamily="34" charset="0"/>
                <a:cs typeface="Arial" pitchFamily="34" charset="0"/>
              </a:rPr>
              <a:t>Nicely updated home on a .33 acre corner lot in the Cameron Terrace quadrant of Park Circle. Fenced in and very private. 1 car carport with 20x10 foot outbuilding with electrical. Separate well with irrigation. Professionally cleaned brick facade with brand new paint on three sides with Cedar siding. Brand new 4 Ton 16 seer HVAC last month. New roof in 2010. A 300 square foot addition in 2002 added to back of house to expand kitchen and master bath. 200 amp electrical upgrade and plumbing done during addition. Hardwood floors throughout home along with ceiling fans in all rooms. Wood burning fireplace in living room. Smooth ceilings. Large master suite with plenty of closet space. Master bath has walk in Florida shower. 2 other bedrooms and full bath with original tile work with updated plumbing. Fully updated kitchen, all stainless appliances including Sub Zero refrigerator, that is very bright and roomy with eat in dining and counter top bar on island. French doors off kitchen lead to a trellis covered Charleston brick paver grilling area. Very private back yard with mature trees. A very nice size home in a great area.</a:t>
            </a:r>
            <a:endParaRPr kumimoji="0" lang="en-US" sz="1400" b="0" i="0"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0" y="5671633"/>
            <a:ext cx="1909510" cy="1065416"/>
          </a:xfrm>
          <a:prstGeom prst="rect">
            <a:avLst/>
          </a:prstGeom>
          <a:noFill/>
          <a:ln w="0" algn="in">
            <a:noFill/>
            <a:miter lim="800000"/>
            <a:headEnd/>
            <a:tailEnd/>
          </a:ln>
          <a:effectLst/>
          <a:ex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Jimmy </a:t>
            </a:r>
            <a:r>
              <a:rPr lang="en-US" sz="1600" b="1" dirty="0" err="1">
                <a:latin typeface="Tw Cen MT" pitchFamily="34" charset="0"/>
                <a:cs typeface="Arial" pitchFamily="34" charset="0"/>
              </a:rPr>
              <a:t>Banyas</a:t>
            </a:r>
            <a:endParaRPr lang="en-US" sz="1600" b="1" dirty="0">
              <a:latin typeface="Tw Cen MT" pitchFamily="34" charset="0"/>
              <a:cs typeface="Arial" pitchFamily="34" charset="0"/>
            </a:endParaRPr>
          </a:p>
          <a:p>
            <a:pPr lvl="0" algn="ctr" fontAlgn="base">
              <a:spcBef>
                <a:spcPct val="0"/>
              </a:spcBef>
              <a:spcAft>
                <a:spcPct val="0"/>
              </a:spcAft>
            </a:pPr>
            <a:endParaRPr lang="en-US" sz="1100" dirty="0">
              <a:latin typeface="Tw Cen MT" pitchFamily="34" charset="0"/>
              <a:cs typeface="Arial" pitchFamily="34" charset="0"/>
            </a:endParaRPr>
          </a:p>
          <a:p>
            <a:pPr lvl="0" algn="ctr" fontAlgn="base">
              <a:spcBef>
                <a:spcPct val="0"/>
              </a:spcBef>
              <a:spcAft>
                <a:spcPct val="0"/>
              </a:spcAft>
            </a:pPr>
            <a:r>
              <a:rPr lang="en-US" sz="1100" dirty="0">
                <a:latin typeface="Tw Cen MT" pitchFamily="34" charset="0"/>
                <a:cs typeface="Arial" pitchFamily="34" charset="0"/>
              </a:rPr>
              <a:t>(843) 822-2622</a:t>
            </a:r>
          </a:p>
          <a:p>
            <a:pPr lvl="0" algn="ctr" fontAlgn="base">
              <a:spcBef>
                <a:spcPct val="0"/>
              </a:spcBef>
              <a:spcAft>
                <a:spcPct val="0"/>
              </a:spcAft>
            </a:pPr>
            <a:r>
              <a:rPr lang="en-US" sz="1100" dirty="0">
                <a:latin typeface="Tw Cen MT" pitchFamily="34" charset="0"/>
                <a:cs typeface="Arial" pitchFamily="34" charset="0"/>
              </a:rPr>
              <a:t>jimmybanyas@gmail.com</a:t>
            </a:r>
            <a:endParaRPr kumimoji="0" lang="en-US" sz="1050" b="0" u="none" strike="noStrike" cap="none" normalizeH="0" baseline="0" dirty="0">
              <a:ln>
                <a:noFill/>
              </a:ln>
              <a:effectLst/>
              <a:latin typeface="Arial" pitchFamily="34" charset="0"/>
              <a:cs typeface="Arial" pitchFamily="34" charset="0"/>
            </a:endParaRPr>
          </a:p>
        </p:txBody>
      </p:sp>
      <p:pic>
        <p:nvPicPr>
          <p:cNvPr id="1036"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381" y="7005452"/>
            <a:ext cx="1560748"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2" name="Text Box 18"/>
          <p:cNvSpPr txBox="1">
            <a:spLocks noChangeArrowheads="1"/>
          </p:cNvSpPr>
          <p:nvPr/>
        </p:nvSpPr>
        <p:spPr bwMode="auto">
          <a:xfrm>
            <a:off x="0" y="7970707"/>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13" name="WordArt 20"/>
          <p:cNvSpPr>
            <a:spLocks noChangeArrowheads="1" noChangeShapeType="1" noTextEdit="1"/>
          </p:cNvSpPr>
          <p:nvPr/>
        </p:nvSpPr>
        <p:spPr bwMode="auto">
          <a:xfrm>
            <a:off x="9829800" y="5181600"/>
            <a:ext cx="2345672" cy="466138"/>
          </a:xfrm>
          <a:prstGeom prst="rect">
            <a:avLst/>
          </a:prstGeom>
        </p:spPr>
        <p:txBody>
          <a:bodyPr wrap="none" fromWordArt="1">
            <a:prstTxWarp prst="textPlain">
              <a:avLst>
                <a:gd name="adj" fmla="val 50000"/>
              </a:avLst>
            </a:prstTxWarp>
          </a:bodyPr>
          <a:lstStyle/>
          <a:p>
            <a:pPr algn="ctr" rtl="0">
              <a:buNone/>
            </a:pPr>
            <a:r>
              <a:rPr lang="en-US" sz="3600" kern="10" spc="720" dirty="0">
                <a:ln w="9525">
                  <a:solidFill>
                    <a:srgbClr val="000000"/>
                  </a:solidFill>
                  <a:round/>
                  <a:headEnd/>
                  <a:tailEnd/>
                </a:ln>
                <a:solidFill>
                  <a:srgbClr val="FFFF00"/>
                </a:solidFill>
                <a:effectLst>
                  <a:outerShdw dist="45791" dir="3378596" algn="ctr" rotWithShape="0">
                    <a:srgbClr val="4D4D4D">
                      <a:alpha val="80000"/>
                    </a:srgbClr>
                  </a:outerShdw>
                </a:effectLst>
                <a:latin typeface="Tw Cen MT"/>
              </a:rPr>
              <a:t>$450,000</a:t>
            </a:r>
          </a:p>
        </p:txBody>
      </p:sp>
      <p:pic>
        <p:nvPicPr>
          <p:cNvPr id="1039" name="Picture 1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49803" y="2277436"/>
            <a:ext cx="1209905" cy="907429"/>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8" name="Picture 1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49802" y="1168253"/>
            <a:ext cx="1209906" cy="90743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19" name="Picture 1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48523" y="57151"/>
            <a:ext cx="1212465" cy="909349"/>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10175326" y="4197640"/>
            <a:ext cx="1654620" cy="523220"/>
          </a:xfrm>
          <a:prstGeom prst="rect">
            <a:avLst/>
          </a:prstGeom>
        </p:spPr>
        <p:txBody>
          <a:bodyPr wrap="none">
            <a:spAutoFit/>
          </a:bodyPr>
          <a:lstStyle/>
          <a:p>
            <a:pPr lvl="0" algn="ctr" fontAlgn="base">
              <a:spcBef>
                <a:spcPct val="0"/>
              </a:spcBef>
              <a:spcAft>
                <a:spcPct val="0"/>
              </a:spcAft>
            </a:pPr>
            <a:r>
              <a:rPr lang="en-US" sz="2800" dirty="0">
                <a:solidFill>
                  <a:srgbClr val="FFFF00"/>
                </a:solidFill>
                <a:effectLst>
                  <a:outerShdw blurRad="38100" dist="38100" dir="2700000" algn="tl">
                    <a:srgbClr val="000000">
                      <a:alpha val="43137"/>
                    </a:srgbClr>
                  </a:outerShdw>
                </a:effectLst>
                <a:latin typeface="Tw Cen MT" pitchFamily="34" charset="0"/>
                <a:cs typeface="Arial" pitchFamily="34" charset="0"/>
              </a:rPr>
              <a:t>$450,000</a:t>
            </a:r>
          </a:p>
        </p:txBody>
      </p:sp>
      <p:sp>
        <p:nvSpPr>
          <p:cNvPr id="21" name="Text Box 3"/>
          <p:cNvSpPr txBox="1">
            <a:spLocks noChangeArrowheads="1" noChangeShapeType="1"/>
          </p:cNvSpPr>
          <p:nvPr/>
        </p:nvSpPr>
        <p:spPr bwMode="auto">
          <a:xfrm>
            <a:off x="1830675" y="5486400"/>
            <a:ext cx="7313326" cy="685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2800" b="1" dirty="0">
                <a:effectLst>
                  <a:outerShdw blurRad="38100" dist="38100" dir="2700000" algn="tl">
                    <a:srgbClr val="000000">
                      <a:alpha val="43137"/>
                    </a:srgbClr>
                  </a:outerShdw>
                </a:effectLst>
                <a:latin typeface="Tw Cen MT" pitchFamily="34" charset="0"/>
                <a:cs typeface="Arial" pitchFamily="34" charset="0"/>
              </a:rPr>
              <a:t>5101 Parkside Drive</a:t>
            </a:r>
          </a:p>
          <a:p>
            <a:pPr lvl="0" algn="ctr" fontAlgn="base">
              <a:spcBef>
                <a:spcPct val="0"/>
              </a:spcBef>
              <a:spcAft>
                <a:spcPct val="0"/>
              </a:spcAft>
            </a:pPr>
            <a:r>
              <a:rPr lang="en-US" b="1" dirty="0">
                <a:effectLst>
                  <a:outerShdw blurRad="38100" dist="38100" dir="2700000" algn="tl">
                    <a:srgbClr val="000000">
                      <a:alpha val="43137"/>
                    </a:srgbClr>
                  </a:outerShdw>
                </a:effectLst>
                <a:latin typeface="Tw Cen MT" pitchFamily="34" charset="0"/>
                <a:cs typeface="Arial" pitchFamily="34" charset="0"/>
              </a:rPr>
              <a:t>Park Circle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North Charleston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MLS# 16016230 </a:t>
            </a:r>
            <a:r>
              <a:rPr lang="en-US"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r>
              <a:rPr lang="en-US" b="1" dirty="0">
                <a:effectLst>
                  <a:outerShdw blurRad="38100" dist="38100" dir="2700000" algn="tl">
                    <a:srgbClr val="000000">
                      <a:alpha val="43137"/>
                    </a:srgbClr>
                  </a:outerShdw>
                </a:effectLst>
                <a:latin typeface="Tw Cen MT" pitchFamily="34" charset="0"/>
                <a:cs typeface="Arial" pitchFamily="34" charset="0"/>
              </a:rPr>
              <a:t> $339,900</a:t>
            </a:r>
            <a:endParaRPr kumimoji="0" lang="en-US" sz="105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32" name="Picture 1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49803" y="3386618"/>
            <a:ext cx="1209905" cy="907429"/>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33" name="Picture 1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49802" y="4495800"/>
            <a:ext cx="1209906" cy="907430"/>
          </a:xfrm>
          <a:prstGeom prst="rect">
            <a:avLst/>
          </a:prstGeom>
          <a:ln>
            <a:solidFill>
              <a:schemeClr val="tx1"/>
            </a:solid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pic>
        <p:nvPicPr>
          <p:cNvPr id="22" name="Picture 19"/>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85047"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65</TotalTime>
  <Words>261</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Book Antiqua</vt:lpstr>
      <vt:lpstr>Lucida Sans</vt:lpstr>
      <vt:lpstr>Trajan Pro</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18</cp:revision>
  <dcterms:created xsi:type="dcterms:W3CDTF">2006-08-16T00:00:00Z</dcterms:created>
  <dcterms:modified xsi:type="dcterms:W3CDTF">2016-09-30T17:45:35Z</dcterms:modified>
</cp:coreProperties>
</file>