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8" autoAdjust="0"/>
    <p:restoredTop sz="94660"/>
  </p:normalViewPr>
  <p:slideViewPr>
    <p:cSldViewPr>
      <p:cViewPr varScale="1">
        <p:scale>
          <a:sx n="76" d="100"/>
          <a:sy n="76" d="100"/>
        </p:scale>
        <p:origin x="2676" y="11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39365" indent="0" algn="ctr">
              <a:buNone/>
              <a:defRPr>
                <a:solidFill>
                  <a:schemeClr val="tx1">
                    <a:tint val="75000"/>
                  </a:schemeClr>
                </a:solidFill>
              </a:defRPr>
            </a:lvl2pPr>
            <a:lvl3pPr marL="1078731" indent="0" algn="ctr">
              <a:buNone/>
              <a:defRPr>
                <a:solidFill>
                  <a:schemeClr val="tx1">
                    <a:tint val="75000"/>
                  </a:schemeClr>
                </a:solidFill>
              </a:defRPr>
            </a:lvl3pPr>
            <a:lvl4pPr marL="1618097" indent="0" algn="ctr">
              <a:buNone/>
              <a:defRPr>
                <a:solidFill>
                  <a:schemeClr val="tx1">
                    <a:tint val="75000"/>
                  </a:schemeClr>
                </a:solidFill>
              </a:defRPr>
            </a:lvl4pPr>
            <a:lvl5pPr marL="2157463" indent="0" algn="ctr">
              <a:buNone/>
              <a:defRPr>
                <a:solidFill>
                  <a:schemeClr val="tx1">
                    <a:tint val="75000"/>
                  </a:schemeClr>
                </a:solidFill>
              </a:defRPr>
            </a:lvl5pPr>
            <a:lvl6pPr marL="2696828" indent="0" algn="ctr">
              <a:buNone/>
              <a:defRPr>
                <a:solidFill>
                  <a:schemeClr val="tx1">
                    <a:tint val="75000"/>
                  </a:schemeClr>
                </a:solidFill>
              </a:defRPr>
            </a:lvl6pPr>
            <a:lvl7pPr marL="3236194" indent="0" algn="ctr">
              <a:buNone/>
              <a:defRPr>
                <a:solidFill>
                  <a:schemeClr val="tx1">
                    <a:tint val="75000"/>
                  </a:schemeClr>
                </a:solidFill>
              </a:defRPr>
            </a:lvl7pPr>
            <a:lvl8pPr marL="3775560" indent="0" algn="ctr">
              <a:buNone/>
              <a:defRPr>
                <a:solidFill>
                  <a:schemeClr val="tx1">
                    <a:tint val="75000"/>
                  </a:schemeClr>
                </a:solidFill>
              </a:defRPr>
            </a:lvl8pPr>
            <a:lvl9pPr marL="43149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765"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329">
                <a:solidFill>
                  <a:schemeClr val="tx1">
                    <a:tint val="75000"/>
                  </a:schemeClr>
                </a:solidFill>
              </a:defRPr>
            </a:lvl1pPr>
            <a:lvl2pPr marL="539365" indent="0">
              <a:buNone/>
              <a:defRPr sz="2118">
                <a:solidFill>
                  <a:schemeClr val="tx1">
                    <a:tint val="75000"/>
                  </a:schemeClr>
                </a:solidFill>
              </a:defRPr>
            </a:lvl2pPr>
            <a:lvl3pPr marL="1078731" indent="0">
              <a:buNone/>
              <a:defRPr sz="1906">
                <a:solidFill>
                  <a:schemeClr val="tx1">
                    <a:tint val="75000"/>
                  </a:schemeClr>
                </a:solidFill>
              </a:defRPr>
            </a:lvl3pPr>
            <a:lvl4pPr marL="1618097" indent="0">
              <a:buNone/>
              <a:defRPr sz="1694">
                <a:solidFill>
                  <a:schemeClr val="tx1">
                    <a:tint val="75000"/>
                  </a:schemeClr>
                </a:solidFill>
              </a:defRPr>
            </a:lvl4pPr>
            <a:lvl5pPr marL="2157463" indent="0">
              <a:buNone/>
              <a:defRPr sz="1694">
                <a:solidFill>
                  <a:schemeClr val="tx1">
                    <a:tint val="75000"/>
                  </a:schemeClr>
                </a:solidFill>
              </a:defRPr>
            </a:lvl5pPr>
            <a:lvl6pPr marL="2696828" indent="0">
              <a:buNone/>
              <a:defRPr sz="1694">
                <a:solidFill>
                  <a:schemeClr val="tx1">
                    <a:tint val="75000"/>
                  </a:schemeClr>
                </a:solidFill>
              </a:defRPr>
            </a:lvl6pPr>
            <a:lvl7pPr marL="3236194" indent="0">
              <a:buNone/>
              <a:defRPr sz="1694">
                <a:solidFill>
                  <a:schemeClr val="tx1">
                    <a:tint val="75000"/>
                  </a:schemeClr>
                </a:solidFill>
              </a:defRPr>
            </a:lvl7pPr>
            <a:lvl8pPr marL="3775560" indent="0">
              <a:buNone/>
              <a:defRPr sz="1694">
                <a:solidFill>
                  <a:schemeClr val="tx1">
                    <a:tint val="75000"/>
                  </a:schemeClr>
                </a:solidFill>
              </a:defRPr>
            </a:lvl8pPr>
            <a:lvl9pPr marL="4314926" indent="0">
              <a:buNone/>
              <a:defRPr sz="16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282"/>
            </a:lvl1pPr>
            <a:lvl2pPr>
              <a:defRPr sz="2859"/>
            </a:lvl2pPr>
            <a:lvl3pPr>
              <a:defRPr sz="2329"/>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282"/>
            </a:lvl1pPr>
            <a:lvl2pPr>
              <a:defRPr sz="2859"/>
            </a:lvl2pPr>
            <a:lvl3pPr>
              <a:defRPr sz="2329"/>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859" b="1"/>
            </a:lvl1pPr>
            <a:lvl2pPr marL="539365" indent="0">
              <a:buNone/>
              <a:defRPr sz="2329" b="1"/>
            </a:lvl2pPr>
            <a:lvl3pPr marL="1078731" indent="0">
              <a:buNone/>
              <a:defRPr sz="2118" b="1"/>
            </a:lvl3pPr>
            <a:lvl4pPr marL="1618097" indent="0">
              <a:buNone/>
              <a:defRPr sz="1906" b="1"/>
            </a:lvl4pPr>
            <a:lvl5pPr marL="2157463" indent="0">
              <a:buNone/>
              <a:defRPr sz="1906" b="1"/>
            </a:lvl5pPr>
            <a:lvl6pPr marL="2696828" indent="0">
              <a:buNone/>
              <a:defRPr sz="1906" b="1"/>
            </a:lvl6pPr>
            <a:lvl7pPr marL="3236194" indent="0">
              <a:buNone/>
              <a:defRPr sz="1906" b="1"/>
            </a:lvl7pPr>
            <a:lvl8pPr marL="3775560" indent="0">
              <a:buNone/>
              <a:defRPr sz="1906" b="1"/>
            </a:lvl8pPr>
            <a:lvl9pPr marL="4314926" indent="0">
              <a:buNone/>
              <a:defRPr sz="1906"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859"/>
            </a:lvl1pPr>
            <a:lvl2pPr>
              <a:defRPr sz="2329"/>
            </a:lvl2pPr>
            <a:lvl3pPr>
              <a:defRPr sz="2118"/>
            </a:lvl3pPr>
            <a:lvl4pPr>
              <a:defRPr sz="1906"/>
            </a:lvl4pPr>
            <a:lvl5pPr>
              <a:defRPr sz="1906"/>
            </a:lvl5pPr>
            <a:lvl6pPr>
              <a:defRPr sz="1906"/>
            </a:lvl6pPr>
            <a:lvl7pPr>
              <a:defRPr sz="1906"/>
            </a:lvl7pPr>
            <a:lvl8pPr>
              <a:defRPr sz="1906"/>
            </a:lvl8pPr>
            <a:lvl9pPr>
              <a:defRPr sz="19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859" b="1"/>
            </a:lvl1pPr>
            <a:lvl2pPr marL="539365" indent="0">
              <a:buNone/>
              <a:defRPr sz="2329" b="1"/>
            </a:lvl2pPr>
            <a:lvl3pPr marL="1078731" indent="0">
              <a:buNone/>
              <a:defRPr sz="2118" b="1"/>
            </a:lvl3pPr>
            <a:lvl4pPr marL="1618097" indent="0">
              <a:buNone/>
              <a:defRPr sz="1906" b="1"/>
            </a:lvl4pPr>
            <a:lvl5pPr marL="2157463" indent="0">
              <a:buNone/>
              <a:defRPr sz="1906" b="1"/>
            </a:lvl5pPr>
            <a:lvl6pPr marL="2696828" indent="0">
              <a:buNone/>
              <a:defRPr sz="1906" b="1"/>
            </a:lvl6pPr>
            <a:lvl7pPr marL="3236194" indent="0">
              <a:buNone/>
              <a:defRPr sz="1906" b="1"/>
            </a:lvl7pPr>
            <a:lvl8pPr marL="3775560" indent="0">
              <a:buNone/>
              <a:defRPr sz="1906" b="1"/>
            </a:lvl8pPr>
            <a:lvl9pPr marL="4314926" indent="0">
              <a:buNone/>
              <a:defRPr sz="1906"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859"/>
            </a:lvl1pPr>
            <a:lvl2pPr>
              <a:defRPr sz="2329"/>
            </a:lvl2pPr>
            <a:lvl3pPr>
              <a:defRPr sz="2118"/>
            </a:lvl3pPr>
            <a:lvl4pPr>
              <a:defRPr sz="1906"/>
            </a:lvl4pPr>
            <a:lvl5pPr>
              <a:defRPr sz="1906"/>
            </a:lvl5pPr>
            <a:lvl6pPr>
              <a:defRPr sz="1906"/>
            </a:lvl6pPr>
            <a:lvl7pPr>
              <a:defRPr sz="1906"/>
            </a:lvl7pPr>
            <a:lvl8pPr>
              <a:defRPr sz="1906"/>
            </a:lvl8pPr>
            <a:lvl9pPr>
              <a:defRPr sz="19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329"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812"/>
            </a:lvl1pPr>
            <a:lvl2pPr>
              <a:defRPr sz="3282"/>
            </a:lvl2pPr>
            <a:lvl3pPr>
              <a:defRPr sz="2859"/>
            </a:lvl3pPr>
            <a:lvl4pPr>
              <a:defRPr sz="2329"/>
            </a:lvl4pPr>
            <a:lvl5pPr>
              <a:defRPr sz="2329"/>
            </a:lvl5pPr>
            <a:lvl6pPr>
              <a:defRPr sz="2329"/>
            </a:lvl6pPr>
            <a:lvl7pPr>
              <a:defRPr sz="2329"/>
            </a:lvl7pPr>
            <a:lvl8pPr>
              <a:defRPr sz="2329"/>
            </a:lvl8pPr>
            <a:lvl9pPr>
              <a:defRPr sz="23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94"/>
            </a:lvl1pPr>
            <a:lvl2pPr marL="539365" indent="0">
              <a:buNone/>
              <a:defRPr sz="1376"/>
            </a:lvl2pPr>
            <a:lvl3pPr marL="1078731" indent="0">
              <a:buNone/>
              <a:defRPr sz="1165"/>
            </a:lvl3pPr>
            <a:lvl4pPr marL="1618097" indent="0">
              <a:buNone/>
              <a:defRPr sz="1059"/>
            </a:lvl4pPr>
            <a:lvl5pPr marL="2157463" indent="0">
              <a:buNone/>
              <a:defRPr sz="1059"/>
            </a:lvl5pPr>
            <a:lvl6pPr marL="2696828" indent="0">
              <a:buNone/>
              <a:defRPr sz="1059"/>
            </a:lvl6pPr>
            <a:lvl7pPr marL="3236194" indent="0">
              <a:buNone/>
              <a:defRPr sz="1059"/>
            </a:lvl7pPr>
            <a:lvl8pPr marL="3775560" indent="0">
              <a:buNone/>
              <a:defRPr sz="1059"/>
            </a:lvl8pPr>
            <a:lvl9pPr marL="4314926" indent="0">
              <a:buNone/>
              <a:defRPr sz="10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329"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812"/>
            </a:lvl1pPr>
            <a:lvl2pPr marL="539365" indent="0">
              <a:buNone/>
              <a:defRPr sz="3282"/>
            </a:lvl2pPr>
            <a:lvl3pPr marL="1078731" indent="0">
              <a:buNone/>
              <a:defRPr sz="2859"/>
            </a:lvl3pPr>
            <a:lvl4pPr marL="1618097" indent="0">
              <a:buNone/>
              <a:defRPr sz="2329"/>
            </a:lvl4pPr>
            <a:lvl5pPr marL="2157463" indent="0">
              <a:buNone/>
              <a:defRPr sz="2329"/>
            </a:lvl5pPr>
            <a:lvl6pPr marL="2696828" indent="0">
              <a:buNone/>
              <a:defRPr sz="2329"/>
            </a:lvl6pPr>
            <a:lvl7pPr marL="3236194" indent="0">
              <a:buNone/>
              <a:defRPr sz="2329"/>
            </a:lvl7pPr>
            <a:lvl8pPr marL="3775560" indent="0">
              <a:buNone/>
              <a:defRPr sz="2329"/>
            </a:lvl8pPr>
            <a:lvl9pPr marL="4314926" indent="0">
              <a:buNone/>
              <a:defRPr sz="2329"/>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94"/>
            </a:lvl1pPr>
            <a:lvl2pPr marL="539365" indent="0">
              <a:buNone/>
              <a:defRPr sz="1376"/>
            </a:lvl2pPr>
            <a:lvl3pPr marL="1078731" indent="0">
              <a:buNone/>
              <a:defRPr sz="1165"/>
            </a:lvl3pPr>
            <a:lvl4pPr marL="1618097" indent="0">
              <a:buNone/>
              <a:defRPr sz="1059"/>
            </a:lvl4pPr>
            <a:lvl5pPr marL="2157463" indent="0">
              <a:buNone/>
              <a:defRPr sz="1059"/>
            </a:lvl5pPr>
            <a:lvl6pPr marL="2696828" indent="0">
              <a:buNone/>
              <a:defRPr sz="1059"/>
            </a:lvl6pPr>
            <a:lvl7pPr marL="3236194" indent="0">
              <a:buNone/>
              <a:defRPr sz="1059"/>
            </a:lvl7pPr>
            <a:lvl8pPr marL="3775560" indent="0">
              <a:buNone/>
              <a:defRPr sz="1059"/>
            </a:lvl8pPr>
            <a:lvl9pPr marL="4314926" indent="0">
              <a:buNone/>
              <a:defRPr sz="10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76">
                <a:solidFill>
                  <a:schemeClr val="tx1">
                    <a:tint val="75000"/>
                  </a:schemeClr>
                </a:solidFill>
              </a:defRPr>
            </a:lvl1pPr>
          </a:lstStyle>
          <a:p>
            <a:fld id="{1D8BD707-D9CF-40AE-B4C6-C98DA3205C09}" type="datetimeFigureOut">
              <a:rPr lang="en-US" smtClean="0"/>
              <a:pPr/>
              <a:t>8/28/2025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7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76">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78731" rtl="0" eaLnBrk="1" latinLnBrk="0" hangingPunct="1">
        <a:spcBef>
          <a:spcPct val="0"/>
        </a:spcBef>
        <a:buNone/>
        <a:defRPr sz="5188" kern="1200">
          <a:solidFill>
            <a:schemeClr val="tx1"/>
          </a:solidFill>
          <a:latin typeface="+mj-lt"/>
          <a:ea typeface="+mj-ea"/>
          <a:cs typeface="+mj-cs"/>
        </a:defRPr>
      </a:lvl1pPr>
    </p:titleStyle>
    <p:bodyStyle>
      <a:lvl1pPr marL="404524" indent="-404524" algn="l" defTabSz="1078731" rtl="0" eaLnBrk="1" latinLnBrk="0" hangingPunct="1">
        <a:spcBef>
          <a:spcPct val="20000"/>
        </a:spcBef>
        <a:buFont typeface="Arial" pitchFamily="34" charset="0"/>
        <a:buChar char="•"/>
        <a:defRPr sz="3812" kern="1200">
          <a:solidFill>
            <a:schemeClr val="tx1"/>
          </a:solidFill>
          <a:latin typeface="+mn-lt"/>
          <a:ea typeface="+mn-ea"/>
          <a:cs typeface="+mn-cs"/>
        </a:defRPr>
      </a:lvl1pPr>
      <a:lvl2pPr marL="876469" indent="-337104" algn="l" defTabSz="1078731" rtl="0" eaLnBrk="1" latinLnBrk="0" hangingPunct="1">
        <a:spcBef>
          <a:spcPct val="20000"/>
        </a:spcBef>
        <a:buFont typeface="Arial" pitchFamily="34" charset="0"/>
        <a:buChar char="–"/>
        <a:defRPr sz="3282" kern="1200">
          <a:solidFill>
            <a:schemeClr val="tx1"/>
          </a:solidFill>
          <a:latin typeface="+mn-lt"/>
          <a:ea typeface="+mn-ea"/>
          <a:cs typeface="+mn-cs"/>
        </a:defRPr>
      </a:lvl2pPr>
      <a:lvl3pPr marL="1348415" indent="-269683" algn="l" defTabSz="1078731" rtl="0" eaLnBrk="1" latinLnBrk="0" hangingPunct="1">
        <a:spcBef>
          <a:spcPct val="20000"/>
        </a:spcBef>
        <a:buFont typeface="Arial" pitchFamily="34" charset="0"/>
        <a:buChar char="•"/>
        <a:defRPr sz="2859" kern="1200">
          <a:solidFill>
            <a:schemeClr val="tx1"/>
          </a:solidFill>
          <a:latin typeface="+mn-lt"/>
          <a:ea typeface="+mn-ea"/>
          <a:cs typeface="+mn-cs"/>
        </a:defRPr>
      </a:lvl3pPr>
      <a:lvl4pPr marL="1887780"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4pPr>
      <a:lvl5pPr marL="2427145"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5pPr>
      <a:lvl6pPr marL="2966511"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6pPr>
      <a:lvl7pPr marL="3505877"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7pPr>
      <a:lvl8pPr marL="4045243"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8pPr>
      <a:lvl9pPr marL="4584608"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9pPr>
    </p:bodyStyle>
    <p:otherStyle>
      <a:defPPr>
        <a:defRPr lang="en-US"/>
      </a:defPPr>
      <a:lvl1pPr marL="0" algn="l" defTabSz="1078731" rtl="0" eaLnBrk="1" latinLnBrk="0" hangingPunct="1">
        <a:defRPr sz="2118" kern="1200">
          <a:solidFill>
            <a:schemeClr val="tx1"/>
          </a:solidFill>
          <a:latin typeface="+mn-lt"/>
          <a:ea typeface="+mn-ea"/>
          <a:cs typeface="+mn-cs"/>
        </a:defRPr>
      </a:lvl1pPr>
      <a:lvl2pPr marL="539365" algn="l" defTabSz="1078731" rtl="0" eaLnBrk="1" latinLnBrk="0" hangingPunct="1">
        <a:defRPr sz="2118" kern="1200">
          <a:solidFill>
            <a:schemeClr val="tx1"/>
          </a:solidFill>
          <a:latin typeface="+mn-lt"/>
          <a:ea typeface="+mn-ea"/>
          <a:cs typeface="+mn-cs"/>
        </a:defRPr>
      </a:lvl2pPr>
      <a:lvl3pPr marL="1078731" algn="l" defTabSz="1078731" rtl="0" eaLnBrk="1" latinLnBrk="0" hangingPunct="1">
        <a:defRPr sz="2118" kern="1200">
          <a:solidFill>
            <a:schemeClr val="tx1"/>
          </a:solidFill>
          <a:latin typeface="+mn-lt"/>
          <a:ea typeface="+mn-ea"/>
          <a:cs typeface="+mn-cs"/>
        </a:defRPr>
      </a:lvl3pPr>
      <a:lvl4pPr marL="1618097" algn="l" defTabSz="1078731" rtl="0" eaLnBrk="1" latinLnBrk="0" hangingPunct="1">
        <a:defRPr sz="2118" kern="1200">
          <a:solidFill>
            <a:schemeClr val="tx1"/>
          </a:solidFill>
          <a:latin typeface="+mn-lt"/>
          <a:ea typeface="+mn-ea"/>
          <a:cs typeface="+mn-cs"/>
        </a:defRPr>
      </a:lvl4pPr>
      <a:lvl5pPr marL="2157463" algn="l" defTabSz="1078731" rtl="0" eaLnBrk="1" latinLnBrk="0" hangingPunct="1">
        <a:defRPr sz="2118" kern="1200">
          <a:solidFill>
            <a:schemeClr val="tx1"/>
          </a:solidFill>
          <a:latin typeface="+mn-lt"/>
          <a:ea typeface="+mn-ea"/>
          <a:cs typeface="+mn-cs"/>
        </a:defRPr>
      </a:lvl5pPr>
      <a:lvl6pPr marL="2696828" algn="l" defTabSz="1078731" rtl="0" eaLnBrk="1" latinLnBrk="0" hangingPunct="1">
        <a:defRPr sz="2118" kern="1200">
          <a:solidFill>
            <a:schemeClr val="tx1"/>
          </a:solidFill>
          <a:latin typeface="+mn-lt"/>
          <a:ea typeface="+mn-ea"/>
          <a:cs typeface="+mn-cs"/>
        </a:defRPr>
      </a:lvl6pPr>
      <a:lvl7pPr marL="3236194" algn="l" defTabSz="1078731" rtl="0" eaLnBrk="1" latinLnBrk="0" hangingPunct="1">
        <a:defRPr sz="2118" kern="1200">
          <a:solidFill>
            <a:schemeClr val="tx1"/>
          </a:solidFill>
          <a:latin typeface="+mn-lt"/>
          <a:ea typeface="+mn-ea"/>
          <a:cs typeface="+mn-cs"/>
        </a:defRPr>
      </a:lvl7pPr>
      <a:lvl8pPr marL="3775560" algn="l" defTabSz="1078731" rtl="0" eaLnBrk="1" latinLnBrk="0" hangingPunct="1">
        <a:defRPr sz="2118" kern="1200">
          <a:solidFill>
            <a:schemeClr val="tx1"/>
          </a:solidFill>
          <a:latin typeface="+mn-lt"/>
          <a:ea typeface="+mn-ea"/>
          <a:cs typeface="+mn-cs"/>
        </a:defRPr>
      </a:lvl8pPr>
      <a:lvl9pPr marL="4314926" algn="l" defTabSz="1078731"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t="4805" b="4805"/>
          <a:stretch/>
        </p:blipFill>
        <p:spPr>
          <a:xfrm>
            <a:off x="1" y="1"/>
            <a:ext cx="8229598" cy="4959206"/>
          </a:xfrm>
          <a:prstGeom prst="rect">
            <a:avLst/>
          </a:prstGeom>
        </p:spPr>
      </p:pic>
      <p:sp>
        <p:nvSpPr>
          <p:cNvPr id="5" name="Rectangle 4"/>
          <p:cNvSpPr/>
          <p:nvPr/>
        </p:nvSpPr>
        <p:spPr>
          <a:xfrm>
            <a:off x="1011018" y="53523"/>
            <a:ext cx="3103781" cy="860877"/>
          </a:xfrm>
          <a:prstGeom prst="rect">
            <a:avLst/>
          </a:prstGeom>
        </p:spPr>
        <p:txBody>
          <a:bodyPr wrap="square" anchor="ctr">
            <a:spAutoFit/>
          </a:bodyPr>
          <a:lstStyle/>
          <a:p>
            <a:r>
              <a:rPr lang="en-US" sz="1694"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Joe </a:t>
            </a:r>
            <a:r>
              <a:rPr lang="en-US" sz="1694" b="1" dirty="0" err="1">
                <a:ln w="3175">
                  <a:noFill/>
                </a:ln>
                <a:solidFill>
                  <a:schemeClr val="bg1"/>
                </a:solidFill>
                <a:effectLst>
                  <a:outerShdw blurRad="38100" dist="38100" dir="2700000" algn="tl">
                    <a:srgbClr val="000000">
                      <a:alpha val="43137"/>
                    </a:srgbClr>
                  </a:outerShdw>
                </a:effectLst>
                <a:latin typeface="Century Gothic" panose="020B0502020202020204" pitchFamily="34" charset="0"/>
              </a:rPr>
              <a:t>Stalvey</a:t>
            </a:r>
            <a:endParaRPr lang="en-US" sz="1694"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a:p>
            <a:endParaRPr lang="en-US" sz="11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a:p>
            <a:r>
              <a:rPr lang="en-US" sz="11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843-460-2850</a:t>
            </a:r>
          </a:p>
          <a:p>
            <a:r>
              <a:rPr lang="en-US" sz="11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josephstalvey@gmail.com</a:t>
            </a:r>
          </a:p>
        </p:txBody>
      </p:sp>
      <p:sp>
        <p:nvSpPr>
          <p:cNvPr id="2" name="Rectangle 1"/>
          <p:cNvSpPr/>
          <p:nvPr/>
        </p:nvSpPr>
        <p:spPr>
          <a:xfrm>
            <a:off x="1" y="3991019"/>
            <a:ext cx="8229601" cy="968188"/>
          </a:xfrm>
          <a:prstGeom prst="rect">
            <a:avLst/>
          </a:prstGeom>
          <a:gradFill>
            <a:gsLst>
              <a:gs pos="0">
                <a:schemeClr val="bg1">
                  <a:alpha val="0"/>
                </a:schemeClr>
              </a:gs>
              <a:gs pos="50000">
                <a:schemeClr val="bg1">
                  <a:alpha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8"/>
          </a:p>
        </p:txBody>
      </p:sp>
      <p:sp>
        <p:nvSpPr>
          <p:cNvPr id="3" name="Subtitle 2"/>
          <p:cNvSpPr>
            <a:spLocks noGrp="1"/>
          </p:cNvSpPr>
          <p:nvPr>
            <p:ph type="subTitle" idx="1"/>
          </p:nvPr>
        </p:nvSpPr>
        <p:spPr>
          <a:xfrm>
            <a:off x="0" y="6072489"/>
            <a:ext cx="8229600" cy="2582172"/>
          </a:xfrm>
        </p:spPr>
        <p:txBody>
          <a:bodyPr anchor="ctr">
            <a:noAutofit/>
          </a:bodyPr>
          <a:lstStyle/>
          <a:p>
            <a:r>
              <a:rPr lang="en-US" sz="1200" dirty="0">
                <a:latin typeface="Century Gothic" panose="020B0502020202020204" pitchFamily="34" charset="0"/>
              </a:rPr>
              <a:t>As you step into this ground level, single story ,two bedroom, two bath, large open plan one thousand </a:t>
            </a:r>
            <a:r>
              <a:rPr lang="en-US" sz="1200" dirty="0" err="1">
                <a:latin typeface="Century Gothic" panose="020B0502020202020204" pitchFamily="34" charset="0"/>
              </a:rPr>
              <a:t>sqft</a:t>
            </a:r>
            <a:r>
              <a:rPr lang="en-US" sz="1200" dirty="0">
                <a:latin typeface="Century Gothic" panose="020B0502020202020204" pitchFamily="34" charset="0"/>
              </a:rPr>
              <a:t> condo. With LVL and carpet for easy care. You don't feel cramped into a tight space. The kitchen (all appliances covey), dining area and living room are open for your comfort.  The Master bedroom and ensuite are private. (not adjoining another bedroom) The secondary bedroom is situated to offer privacy as well. Enjoy the privacy of a very large rear porch that is as wide as the home. With all this privacy, you may want to get out from time to time. So here's the best of both worlds. Location, Location, Location !! Is on your side. The pool is located just steps away.  Just off 707 is Glens Bay Rd. Drive straight and in less than 10 minutes, you are parking at the World Renowned Surfside Beach Pier and Surfside Beach.  In less than 30 minutes you can be at the Myrtle Beach International Airport, to greet your friends and family.   You are convenient to Hwy 31 that will take to North Myrtle Beach.  Day trips to Charleston and its rich history and restaurants are within reach.  In 20 minutes you are in Market Commons for all your shopping, entertainment and restaurants that can be found.  You can be part of the hustle and bustle of all the Grand Strand has to offer and then return to the peace and tranquility of your quiet condo.   Hurry and make this your home or vacation home.</a:t>
            </a:r>
          </a:p>
        </p:txBody>
      </p:sp>
      <p:sp>
        <p:nvSpPr>
          <p:cNvPr id="6" name="Rectangle 5"/>
          <p:cNvSpPr/>
          <p:nvPr/>
        </p:nvSpPr>
        <p:spPr>
          <a:xfrm>
            <a:off x="8633012" y="159837"/>
            <a:ext cx="1801906" cy="622326"/>
          </a:xfrm>
          <a:prstGeom prst="rect">
            <a:avLst/>
          </a:prstGeom>
          <a:solidFill>
            <a:srgbClr val="BEAF87">
              <a:alpha val="5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8"/>
          </a:p>
        </p:txBody>
      </p:sp>
      <p:sp>
        <p:nvSpPr>
          <p:cNvPr id="7" name="Rectangle 6"/>
          <p:cNvSpPr/>
          <p:nvPr/>
        </p:nvSpPr>
        <p:spPr>
          <a:xfrm>
            <a:off x="0" y="3733551"/>
            <a:ext cx="8229600" cy="1218410"/>
          </a:xfrm>
          <a:prstGeom prst="rect">
            <a:avLst/>
          </a:prstGeom>
          <a:gradFill>
            <a:gsLst>
              <a:gs pos="0">
                <a:schemeClr val="accent1">
                  <a:lumMod val="5000"/>
                  <a:lumOff val="95000"/>
                  <a:alpha val="0"/>
                </a:schemeClr>
              </a:gs>
              <a:gs pos="85000">
                <a:schemeClr val="bg1"/>
              </a:gs>
            </a:gsLst>
            <a:lin ang="5400000" scaled="1"/>
          </a:gradFill>
          <a:ln>
            <a:noFill/>
          </a:ln>
        </p:spPr>
        <p:txBody>
          <a:bodyPr wrap="square" anchor="ctr">
            <a:spAutoFit/>
          </a:bodyPr>
          <a:lstStyle/>
          <a:p>
            <a:pPr algn="ctr"/>
            <a:endParaRPr lang="en-US" sz="1906" b="1" dirty="0">
              <a:latin typeface="Century Gothic" panose="020B0502020202020204" pitchFamily="34" charset="0"/>
            </a:endParaRPr>
          </a:p>
          <a:p>
            <a:pPr algn="ctr"/>
            <a:endParaRPr lang="en-US" sz="1906" b="1" dirty="0">
              <a:latin typeface="Century Gothic" panose="020B0502020202020204" pitchFamily="34" charset="0"/>
            </a:endParaRPr>
          </a:p>
          <a:p>
            <a:pPr algn="ctr"/>
            <a:r>
              <a:rPr lang="en-US" sz="1906" b="1" dirty="0">
                <a:latin typeface="Century Gothic" panose="020B0502020202020204" pitchFamily="34" charset="0"/>
              </a:rPr>
              <a:t>510 Fairwood Lakes Dr #19-C</a:t>
            </a:r>
          </a:p>
          <a:p>
            <a:pPr algn="ctr"/>
            <a:r>
              <a:rPr lang="en-US" sz="1600" dirty="0">
                <a:latin typeface="Century Gothic" panose="020B0502020202020204" pitchFamily="34" charset="0"/>
              </a:rPr>
              <a:t>Myrtle Beach, SC 29588 | MLS# 2520009 | $169,000</a:t>
            </a:r>
          </a:p>
        </p:txBody>
      </p:sp>
      <p:sp>
        <p:nvSpPr>
          <p:cNvPr id="13" name="Rectangle 12"/>
          <p:cNvSpPr/>
          <p:nvPr/>
        </p:nvSpPr>
        <p:spPr>
          <a:xfrm>
            <a:off x="3797300" y="10025"/>
            <a:ext cx="4419600" cy="769441"/>
          </a:xfrm>
          <a:prstGeom prst="rect">
            <a:avLst/>
          </a:prstGeom>
        </p:spPr>
        <p:txBody>
          <a:bodyPr wrap="square">
            <a:spAutoFit/>
          </a:bodyPr>
          <a:lstStyle/>
          <a:p>
            <a:pPr algn="r"/>
            <a:r>
              <a:rPr lang="en-US" sz="4400" b="1" dirty="0">
                <a:solidFill>
                  <a:schemeClr val="bg1"/>
                </a:solidFill>
                <a:effectLst>
                  <a:outerShdw blurRad="38100" dist="38100" dir="2700000" algn="tl">
                    <a:srgbClr val="000000">
                      <a:alpha val="43137"/>
                    </a:srgbClr>
                  </a:outerShdw>
                </a:effectLst>
                <a:latin typeface="Fave Script Bold Pro" pitchFamily="2" charset="0"/>
                <a:ea typeface="Adobe Fan Heiti Std B" panose="020B0700000000000000" pitchFamily="34" charset="-128"/>
              </a:rPr>
              <a:t>Price Improvement</a:t>
            </a: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790"/>
          <a:stretch/>
        </p:blipFill>
        <p:spPr bwMode="auto">
          <a:xfrm>
            <a:off x="76199" y="53522"/>
            <a:ext cx="934815" cy="850183"/>
          </a:xfrm>
          <a:prstGeom prst="rect">
            <a:avLst/>
          </a:prstGeom>
          <a:noFill/>
          <a:ln w="12700">
            <a:solidFill>
              <a:srgbClr val="BEAF87"/>
            </a:solidFill>
          </a:ln>
          <a:extLst>
            <a:ext uri="{909E8E84-426E-40DD-AFC4-6F175D3DCCD1}">
              <a14:hiddenFill xmlns:a14="http://schemas.microsoft.com/office/drawing/2010/main">
                <a:solidFill>
                  <a:srgbClr val="FFFFFF"/>
                </a:solidFill>
              </a14:hiddenFill>
            </a:ext>
          </a:extLst>
        </p:spPr>
      </p:pic>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3387852" y="5032068"/>
            <a:ext cx="1453896" cy="969264"/>
          </a:xfrm>
          <a:prstGeom prst="rect">
            <a:avLst/>
          </a:prstGeom>
          <a:ln>
            <a:noFill/>
          </a:ln>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5012505" y="5032068"/>
            <a:ext cx="1453896" cy="969264"/>
          </a:xfrm>
          <a:prstGeom prst="rect">
            <a:avLst/>
          </a:prstGeom>
          <a:ln>
            <a:noFill/>
          </a:ln>
          <a:effectLst/>
        </p:spPr>
      </p:pic>
      <p:pic>
        <p:nvPicPr>
          <p:cNvPr id="32" name="Picture 31"/>
          <p:cNvPicPr>
            <a:picLocks/>
          </p:cNvPicPr>
          <p:nvPr/>
        </p:nvPicPr>
        <p:blipFill>
          <a:blip r:embed="rId6" cstate="print">
            <a:extLst>
              <a:ext uri="{28A0092B-C50C-407E-A947-70E740481C1C}">
                <a14:useLocalDpi xmlns:a14="http://schemas.microsoft.com/office/drawing/2010/main" val="0"/>
              </a:ext>
            </a:extLst>
          </a:blip>
          <a:srcRect/>
          <a:stretch/>
        </p:blipFill>
        <p:spPr>
          <a:xfrm>
            <a:off x="6637159" y="5032068"/>
            <a:ext cx="1453896" cy="969264"/>
          </a:xfrm>
          <a:prstGeom prst="rect">
            <a:avLst/>
          </a:prstGeom>
          <a:ln>
            <a:noFill/>
          </a:ln>
          <a:effectLst/>
        </p:spPr>
      </p:pic>
      <p:pic>
        <p:nvPicPr>
          <p:cNvPr id="34" name="Picture 33">
            <a:extLst>
              <a:ext uri="{FF2B5EF4-FFF2-40B4-BE49-F238E27FC236}">
                <a16:creationId xmlns:a16="http://schemas.microsoft.com/office/drawing/2014/main" id="{22B73E9F-D68C-45AE-99E3-3BBD12094132}"/>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1763199" y="5032068"/>
            <a:ext cx="1453896" cy="969264"/>
          </a:xfrm>
          <a:prstGeom prst="rect">
            <a:avLst/>
          </a:prstGeom>
          <a:ln>
            <a:noFill/>
          </a:ln>
          <a:effectLst/>
        </p:spPr>
      </p:pic>
      <p:pic>
        <p:nvPicPr>
          <p:cNvPr id="33" name="Picture 32">
            <a:extLst>
              <a:ext uri="{FF2B5EF4-FFF2-40B4-BE49-F238E27FC236}">
                <a16:creationId xmlns:a16="http://schemas.microsoft.com/office/drawing/2014/main" id="{9E7196DD-0F67-4E97-859C-436764631886}"/>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38546" y="5032068"/>
            <a:ext cx="1453896" cy="969264"/>
          </a:xfrm>
          <a:prstGeom prst="rect">
            <a:avLst/>
          </a:prstGeom>
          <a:ln>
            <a:noFill/>
          </a:ln>
          <a:effectLst/>
        </p:spPr>
      </p:pic>
      <p:pic>
        <p:nvPicPr>
          <p:cNvPr id="25" name="Picture 24"/>
          <p:cNvPicPr>
            <a:picLocks/>
          </p:cNvPicPr>
          <p:nvPr/>
        </p:nvPicPr>
        <p:blipFill>
          <a:blip r:embed="rId9" cstate="print">
            <a:extLst>
              <a:ext uri="{28A0092B-C50C-407E-A947-70E740481C1C}">
                <a14:useLocalDpi xmlns:a14="http://schemas.microsoft.com/office/drawing/2010/main" val="0"/>
              </a:ext>
            </a:extLst>
          </a:blip>
          <a:srcRect/>
          <a:stretch/>
        </p:blipFill>
        <p:spPr>
          <a:xfrm>
            <a:off x="138546" y="8727522"/>
            <a:ext cx="1453896" cy="969264"/>
          </a:xfrm>
          <a:prstGeom prst="rect">
            <a:avLst/>
          </a:prstGeom>
          <a:ln>
            <a:noFill/>
          </a:ln>
          <a:effectLst/>
        </p:spPr>
      </p:pic>
      <p:pic>
        <p:nvPicPr>
          <p:cNvPr id="30" name="Picture 29">
            <a:extLst>
              <a:ext uri="{FF2B5EF4-FFF2-40B4-BE49-F238E27FC236}">
                <a16:creationId xmlns:a16="http://schemas.microsoft.com/office/drawing/2014/main" id="{CFEFDB92-D4D6-4103-A5E7-FE6E5CB98738}"/>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6637159" y="8727522"/>
            <a:ext cx="1453896" cy="969264"/>
          </a:xfrm>
          <a:prstGeom prst="rect">
            <a:avLst/>
          </a:prstGeom>
          <a:ln>
            <a:noFill/>
          </a:ln>
          <a:effectLst/>
        </p:spPr>
      </p:pic>
      <p:pic>
        <p:nvPicPr>
          <p:cNvPr id="35" name="Picture 34">
            <a:extLst>
              <a:ext uri="{FF2B5EF4-FFF2-40B4-BE49-F238E27FC236}">
                <a16:creationId xmlns:a16="http://schemas.microsoft.com/office/drawing/2014/main" id="{3DC3AF27-1E71-477F-8725-631A4384AC2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1763199" y="8727522"/>
            <a:ext cx="1453896" cy="969264"/>
          </a:xfrm>
          <a:prstGeom prst="rect">
            <a:avLst/>
          </a:prstGeom>
          <a:ln>
            <a:noFill/>
          </a:ln>
          <a:effectLst/>
        </p:spPr>
      </p:pic>
      <p:pic>
        <p:nvPicPr>
          <p:cNvPr id="36" name="Picture 35">
            <a:extLst>
              <a:ext uri="{FF2B5EF4-FFF2-40B4-BE49-F238E27FC236}">
                <a16:creationId xmlns:a16="http://schemas.microsoft.com/office/drawing/2014/main" id="{E249EEDF-F261-4ACA-9F84-5C12D2C0E052}"/>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3387852" y="8727522"/>
            <a:ext cx="1453896" cy="969264"/>
          </a:xfrm>
          <a:prstGeom prst="rect">
            <a:avLst/>
          </a:prstGeom>
          <a:ln>
            <a:noFill/>
          </a:ln>
          <a:effectLst/>
        </p:spPr>
      </p:pic>
      <p:sp>
        <p:nvSpPr>
          <p:cNvPr id="24" name="Rectangle 23">
            <a:extLst>
              <a:ext uri="{FF2B5EF4-FFF2-40B4-BE49-F238E27FC236}">
                <a16:creationId xmlns:a16="http://schemas.microsoft.com/office/drawing/2014/main" id="{BDF408B4-4F12-4DD5-B1AF-D0A7785D28C5}"/>
              </a:ext>
            </a:extLst>
          </p:cNvPr>
          <p:cNvSpPr/>
          <p:nvPr/>
        </p:nvSpPr>
        <p:spPr>
          <a:xfrm>
            <a:off x="0" y="9767944"/>
            <a:ext cx="8229600" cy="290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9"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rPr>
              <a:t>The Charleston Real Estate Café | </a:t>
            </a:r>
            <a:r>
              <a:rPr lang="fr-FR" sz="1059"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rPr>
              <a:t>672 Marina Dr Suite 110 | Charleston, SC 29492</a:t>
            </a:r>
            <a:endParaRPr lang="en-US" sz="1059"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endParaRPr>
          </a:p>
        </p:txBody>
      </p:sp>
      <p:pic>
        <p:nvPicPr>
          <p:cNvPr id="26" name="Picture 2">
            <a:extLst>
              <a:ext uri="{FF2B5EF4-FFF2-40B4-BE49-F238E27FC236}">
                <a16:creationId xmlns:a16="http://schemas.microsoft.com/office/drawing/2014/main" id="{D4B8056A-ADDD-421E-AFBA-A7891F6B874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352800" y="7696200"/>
            <a:ext cx="1784646" cy="57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6579FFFE-0A3C-F9B5-77B9-36637B211597}"/>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5012505" y="8727522"/>
            <a:ext cx="1453896" cy="969264"/>
          </a:xfrm>
          <a:prstGeom prst="rect">
            <a:avLst/>
          </a:prstGeom>
          <a:ln>
            <a:noFill/>
          </a:ln>
          <a:effectLst/>
        </p:spPr>
      </p:pic>
    </p:spTree>
    <p:extLst>
      <p:ext uri="{BB962C8B-B14F-4D97-AF65-F5344CB8AC3E}">
        <p14:creationId xmlns:p14="http://schemas.microsoft.com/office/powerpoint/2010/main" val="308436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331</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Fave Script Bold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44</cp:revision>
  <dcterms:created xsi:type="dcterms:W3CDTF">2006-08-16T00:00:00Z</dcterms:created>
  <dcterms:modified xsi:type="dcterms:W3CDTF">2025-08-28T16:04:17Z</dcterms:modified>
</cp:coreProperties>
</file>