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74" y="-12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05739" y="2888488"/>
            <a:ext cx="6452756" cy="2319129"/>
          </a:xfrm>
        </p:spPr>
        <p:txBody>
          <a:bodyPr tIns="45720" bIns="45720" anchor="ctr">
            <a:normAutofit/>
          </a:bodyPr>
          <a:lstStyle>
            <a:lvl1pPr algn="ctr">
              <a:lnSpc>
                <a:spcPct val="80000"/>
              </a:lnSpc>
              <a:defRPr sz="4500" spc="0" baseline="0"/>
            </a:lvl1pPr>
          </a:lstStyle>
          <a:p>
            <a:r>
              <a:rPr lang="en-US"/>
              <a:t>Click to edit Master title style</a:t>
            </a:r>
            <a:endParaRPr lang="en-US" dirty="0"/>
          </a:p>
        </p:txBody>
      </p:sp>
      <p:sp>
        <p:nvSpPr>
          <p:cNvPr id="3" name="Subtitle 2"/>
          <p:cNvSpPr>
            <a:spLocks noGrp="1"/>
          </p:cNvSpPr>
          <p:nvPr>
            <p:ph type="subTitle" idx="1"/>
          </p:nvPr>
        </p:nvSpPr>
        <p:spPr>
          <a:xfrm>
            <a:off x="857250" y="5293754"/>
            <a:ext cx="5143500" cy="1745673"/>
          </a:xfrm>
        </p:spPr>
        <p:txBody>
          <a:bodyPr>
            <a:normAutofit/>
          </a:bodyPr>
          <a:lstStyle>
            <a:lvl1pPr marL="0" indent="0" algn="ctr">
              <a:buNone/>
              <a:defRPr sz="1500"/>
            </a:lvl1pPr>
            <a:lvl2pPr marL="342900" indent="0" algn="ctr">
              <a:buNone/>
              <a:defRPr sz="1500"/>
            </a:lvl2pPr>
            <a:lvl3pPr marL="685800" indent="0" algn="ctr">
              <a:buNone/>
              <a:defRPr sz="15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52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11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073363" y="0"/>
            <a:ext cx="154305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851" y="812800"/>
            <a:ext cx="1351339"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812800"/>
            <a:ext cx="4484976" cy="7518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71488" y="8563808"/>
            <a:ext cx="1543048" cy="486833"/>
          </a:xfrm>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a:xfrm>
            <a:off x="2124077" y="8563808"/>
            <a:ext cx="2407314" cy="486833"/>
          </a:xfrm>
        </p:spPr>
        <p:txBody>
          <a:bodyPr/>
          <a:lstStyle/>
          <a:p>
            <a:endParaRPr lang="en-US"/>
          </a:p>
        </p:txBody>
      </p:sp>
      <p:sp>
        <p:nvSpPr>
          <p:cNvPr id="6" name="Slide Number Placeholder 5"/>
          <p:cNvSpPr>
            <a:spLocks noGrp="1"/>
          </p:cNvSpPr>
          <p:nvPr>
            <p:ph type="sldNum" sz="quarter" idx="12"/>
          </p:nvPr>
        </p:nvSpPr>
        <p:spPr>
          <a:xfrm>
            <a:off x="4541091" y="8563808"/>
            <a:ext cx="494864"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6869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3528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68670" y="2945172"/>
            <a:ext cx="5915025" cy="2235200"/>
          </a:xfrm>
        </p:spPr>
        <p:txBody>
          <a:bodyPr anchor="ctr">
            <a:noAutofit/>
          </a:bodyPr>
          <a:lstStyle>
            <a:lvl1pPr algn="ctr">
              <a:lnSpc>
                <a:spcPct val="80000"/>
              </a:lnSpc>
              <a:defRPr sz="45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68670" y="5312534"/>
            <a:ext cx="5915025" cy="1566185"/>
          </a:xfrm>
        </p:spPr>
        <p:txBody>
          <a:bodyPr anchor="t">
            <a:normAutofit/>
          </a:bodyPr>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151676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48"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00450"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8904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14350"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14350" y="3542088"/>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00321"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600321" y="3542085"/>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501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85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858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14350" y="2865120"/>
            <a:ext cx="3429000" cy="512064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19426" y="2863317"/>
            <a:ext cx="1920240" cy="4576425"/>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2656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14350" y="2948659"/>
            <a:ext cx="3566160" cy="5120640"/>
          </a:xfrm>
          <a:solidFill>
            <a:schemeClr val="tx2">
              <a:lumMod val="60000"/>
              <a:lumOff val="40000"/>
            </a:schemeClr>
          </a:solidFill>
        </p:spPr>
        <p:txBody>
          <a:bodyPr tIns="365760" anchor="t"/>
          <a:lstStyle>
            <a:lvl1pPr marL="0" indent="0" algn="ctr">
              <a:buNone/>
              <a:defRPr sz="2400">
                <a:solidFill>
                  <a:schemeClr val="tx1">
                    <a:lumMod val="50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414013" y="2867495"/>
            <a:ext cx="1920240" cy="4572000"/>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174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71" y="234813"/>
            <a:ext cx="6856286"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3764" y="378901"/>
            <a:ext cx="582930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3764" y="2682240"/>
            <a:ext cx="5829300" cy="56083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1168" y="8563808"/>
            <a:ext cx="1946282" cy="486833"/>
          </a:xfrm>
          <a:prstGeom prst="rect">
            <a:avLst/>
          </a:prstGeom>
        </p:spPr>
        <p:txBody>
          <a:bodyPr vert="horz" lIns="91440" tIns="45720" rIns="45720" bIns="45720" rtlCol="0" anchor="ctr"/>
          <a:lstStyle>
            <a:lvl1pPr algn="l">
              <a:defRPr sz="788">
                <a:solidFill>
                  <a:schemeClr val="tx1"/>
                </a:solidFill>
              </a:defRPr>
            </a:lvl1pPr>
          </a:lstStyle>
          <a:p>
            <a:fld id="{1D8BD707-D9CF-40AE-B4C6-C98DA3205C09}" type="datetimeFigureOut">
              <a:rPr lang="en-US" smtClean="0"/>
              <a:pPr/>
              <a:t>3/22/2019</a:t>
            </a:fld>
            <a:endParaRPr lang="en-US"/>
          </a:p>
        </p:txBody>
      </p:sp>
      <p:sp>
        <p:nvSpPr>
          <p:cNvPr id="5" name="Footer Placeholder 4"/>
          <p:cNvSpPr>
            <a:spLocks noGrp="1"/>
          </p:cNvSpPr>
          <p:nvPr>
            <p:ph type="ftr" sz="quarter" idx="3"/>
          </p:nvPr>
        </p:nvSpPr>
        <p:spPr>
          <a:xfrm>
            <a:off x="3143251" y="8563808"/>
            <a:ext cx="3045470" cy="486833"/>
          </a:xfrm>
          <a:prstGeom prst="rect">
            <a:avLst/>
          </a:prstGeom>
        </p:spPr>
        <p:txBody>
          <a:bodyPr vert="horz" lIns="91440" tIns="45720" rIns="91440" bIns="45720" rtlCol="0" anchor="ctr"/>
          <a:lstStyle>
            <a:lvl1pPr algn="r">
              <a:defRPr sz="788">
                <a:solidFill>
                  <a:schemeClr val="tx1"/>
                </a:solidFill>
              </a:defRPr>
            </a:lvl1pPr>
          </a:lstStyle>
          <a:p>
            <a:endParaRPr lang="en-US"/>
          </a:p>
        </p:txBody>
      </p:sp>
      <p:sp>
        <p:nvSpPr>
          <p:cNvPr id="6" name="Slide Number Placeholder 5"/>
          <p:cNvSpPr>
            <a:spLocks noGrp="1"/>
          </p:cNvSpPr>
          <p:nvPr>
            <p:ph type="sldNum" sz="quarter" idx="4"/>
          </p:nvPr>
        </p:nvSpPr>
        <p:spPr>
          <a:xfrm>
            <a:off x="6198854" y="8563808"/>
            <a:ext cx="532274" cy="486833"/>
          </a:xfrm>
          <a:prstGeom prst="rect">
            <a:avLst/>
          </a:prstGeom>
        </p:spPr>
        <p:txBody>
          <a:bodyPr vert="horz" lIns="45720" tIns="45720" rIns="91440" bIns="45720" rtlCol="0" anchor="ctr"/>
          <a:lstStyle>
            <a:lvl1pPr algn="l">
              <a:defRPr sz="90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4682268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85000"/>
        </a:lnSpc>
        <a:spcBef>
          <a:spcPct val="0"/>
        </a:spcBef>
        <a:buNone/>
        <a:defRPr sz="3000" kern="1200" cap="all" baseline="0">
          <a:solidFill>
            <a:schemeClr val="bg2"/>
          </a:solidFill>
          <a:latin typeface="+mj-lt"/>
          <a:ea typeface="+mj-ea"/>
          <a:cs typeface="+mj-cs"/>
        </a:defRPr>
      </a:lvl1pPr>
    </p:titleStyle>
    <p:bodyStyle>
      <a:lvl1pPr marL="137160" indent="-137160" algn="l" defTabSz="685800" rtl="0" eaLnBrk="1" latinLnBrk="0" hangingPunct="1">
        <a:lnSpc>
          <a:spcPct val="90000"/>
        </a:lnSpc>
        <a:spcBef>
          <a:spcPts val="900"/>
        </a:spcBef>
        <a:spcAft>
          <a:spcPts val="150"/>
        </a:spcAft>
        <a:buClr>
          <a:schemeClr val="tx1"/>
        </a:buClr>
        <a:buFont typeface="Wingdings" pitchFamily="2" charset="2"/>
        <a:buChar char=""/>
        <a:defRPr sz="1650" kern="1200">
          <a:solidFill>
            <a:schemeClr val="tx1"/>
          </a:solidFill>
          <a:latin typeface="+mn-lt"/>
          <a:ea typeface="+mn-ea"/>
          <a:cs typeface="+mn-cs"/>
        </a:defRPr>
      </a:lvl1pPr>
      <a:lvl2pPr marL="308610" indent="-137160" algn="l" defTabSz="685800" rtl="0" eaLnBrk="1" latinLnBrk="0" hangingPunct="1">
        <a:lnSpc>
          <a:spcPct val="90000"/>
        </a:lnSpc>
        <a:spcBef>
          <a:spcPts val="150"/>
        </a:spcBef>
        <a:spcAft>
          <a:spcPts val="300"/>
        </a:spcAft>
        <a:buClr>
          <a:schemeClr val="tx1"/>
        </a:buClr>
        <a:buFont typeface="Wingdings" pitchFamily="2" charset="2"/>
        <a:buChar char=""/>
        <a:defRPr sz="1500" kern="1200">
          <a:solidFill>
            <a:schemeClr val="tx1"/>
          </a:solidFill>
          <a:latin typeface="+mn-lt"/>
          <a:ea typeface="+mn-ea"/>
          <a:cs typeface="+mn-cs"/>
        </a:defRPr>
      </a:lvl2pPr>
      <a:lvl3pPr marL="480060" indent="-137160" algn="l" defTabSz="685800" rtl="0" eaLnBrk="1" latinLnBrk="0" hangingPunct="1">
        <a:lnSpc>
          <a:spcPct val="90000"/>
        </a:lnSpc>
        <a:spcBef>
          <a:spcPts val="150"/>
        </a:spcBef>
        <a:spcAft>
          <a:spcPts val="300"/>
        </a:spcAft>
        <a:buClr>
          <a:schemeClr val="tx1"/>
        </a:buClr>
        <a:buFont typeface="Wingdings" pitchFamily="2" charset="2"/>
        <a:buChar char=""/>
        <a:defRPr sz="1350" kern="1200">
          <a:solidFill>
            <a:schemeClr val="tx1"/>
          </a:solidFill>
          <a:latin typeface="+mn-lt"/>
          <a:ea typeface="+mn-ea"/>
          <a:cs typeface="+mn-cs"/>
        </a:defRPr>
      </a:lvl3pPr>
      <a:lvl4pPr marL="65151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4pPr>
      <a:lvl5pPr marL="82296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5pPr>
      <a:lvl6pPr marL="9634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6pPr>
      <a:lvl7pPr marL="11038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7pPr>
      <a:lvl8pPr marL="12217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8pPr>
      <a:lvl9pPr marL="13546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my.matterport.com/show/?m=PSL5bt1Z99W"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6200" y="699694"/>
            <a:ext cx="2895600" cy="1933084"/>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0" y="1984934"/>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1" y="2754204"/>
            <a:ext cx="6857999" cy="2427396"/>
          </a:xfrm>
        </p:spPr>
        <p:txBody>
          <a:bodyPr numCol="1" anchor="ctr">
            <a:noAutofit/>
          </a:bodyPr>
          <a:lstStyle/>
          <a:p>
            <a:pPr algn="ctr"/>
            <a:r>
              <a:rPr lang="en-US" sz="1400" cap="none" dirty="0">
                <a:solidFill>
                  <a:srgbClr val="4E67C8"/>
                </a:solidFill>
                <a:latin typeface="Trebuchet MS" panose="020B0603020202020204" pitchFamily="34" charset="0"/>
              </a:rPr>
              <a:t>This Ashton Woods “Summerside C” home is </a:t>
            </a:r>
            <a:r>
              <a:rPr lang="en-US" sz="1400" cap="none">
                <a:solidFill>
                  <a:srgbClr val="4E67C8"/>
                </a:solidFill>
                <a:latin typeface="Trebuchet MS" panose="020B0603020202020204" pitchFamily="34" charset="0"/>
              </a:rPr>
              <a:t>less than 2 years </a:t>
            </a:r>
            <a:r>
              <a:rPr lang="en-US" sz="1400" cap="none" dirty="0">
                <a:solidFill>
                  <a:srgbClr val="4E67C8"/>
                </a:solidFill>
                <a:latin typeface="Trebuchet MS" panose="020B0603020202020204" pitchFamily="34" charset="0"/>
              </a:rPr>
              <a:t>old. </a:t>
            </a: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rPr>
              <a:t>With 4 bedrooms and an incredible view of an amazing Grand Oak and pocket park, this house has everything! The master bedroom is downstairs in this home and is the perfect retreat with a large luxurious tiled shower. Upstairs you will find three spacious bedrooms with plenty of light and a loft space. The first floor includes hardwood floors, granite countertops and 10 foot ceilings. Don't forget the covered patio and large front porch!</a:t>
            </a:r>
          </a:p>
          <a:p>
            <a:pPr algn="ct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rPr>
              <a:t>Check out the virtual tour for more images:</a:t>
            </a: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hlinkClick r:id="rId3">
                  <a:extLst>
                    <a:ext uri="{A12FA001-AC4F-418D-AE19-62706E023703}">
                      <ahyp:hlinkClr xmlns:ahyp="http://schemas.microsoft.com/office/drawing/2018/hyperlinkcolor" val="tx"/>
                    </a:ext>
                  </a:extLst>
                </a:hlinkClick>
              </a:rPr>
              <a:t>https://my.matterport.com/show/?m=PSL5bt1Z99W</a:t>
            </a:r>
            <a:r>
              <a:rPr lang="en-US" sz="1400" cap="none" dirty="0">
                <a:solidFill>
                  <a:srgbClr val="4E67C8"/>
                </a:solidFill>
                <a:latin typeface="Trebuchet MS" panose="020B0603020202020204" pitchFamily="34" charset="0"/>
              </a:rPr>
              <a:t> </a:t>
            </a:r>
          </a:p>
        </p:txBody>
      </p:sp>
      <p:sp>
        <p:nvSpPr>
          <p:cNvPr id="13" name="Title 1"/>
          <p:cNvSpPr txBox="1">
            <a:spLocks/>
          </p:cNvSpPr>
          <p:nvPr/>
        </p:nvSpPr>
        <p:spPr>
          <a:xfrm>
            <a:off x="0" y="699695"/>
            <a:ext cx="3886200" cy="1285239"/>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latin typeface="Trebuchet MS" panose="020B0603020202020204" pitchFamily="34" charset="0"/>
              </a:rPr>
              <a:t>5116 Celtic Drive</a:t>
            </a:r>
          </a:p>
          <a:p>
            <a:br>
              <a:rPr lang="en-US" sz="1800" dirty="0">
                <a:latin typeface="Trebuchet MS" panose="020B0603020202020204" pitchFamily="34" charset="0"/>
              </a:rPr>
            </a:br>
            <a:r>
              <a:rPr lang="en-US" sz="1800" dirty="0">
                <a:latin typeface="Trebuchet MS" panose="020B0603020202020204" pitchFamily="34" charset="0"/>
              </a:rPr>
              <a:t>Oak Terrace Preserve</a:t>
            </a:r>
          </a:p>
          <a:p>
            <a:r>
              <a:rPr lang="en-US" sz="1800" dirty="0">
                <a:latin typeface="Trebuchet MS" panose="020B0603020202020204" pitchFamily="34" charset="0"/>
              </a:rPr>
              <a:t>North Charleston, SC 29405</a:t>
            </a:r>
          </a:p>
          <a:p>
            <a:r>
              <a:rPr lang="en-US" sz="1700" dirty="0">
                <a:latin typeface="Trebuchet MS" panose="020B0603020202020204" pitchFamily="34" charset="0"/>
              </a:rPr>
              <a:t>MLS# 18027629</a:t>
            </a:r>
            <a:endParaRPr lang="en-US" sz="2000" dirty="0">
              <a:latin typeface="Trebuchet MS" panose="020B0603020202020204" pitchFamily="34"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1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86576"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46192" y="8257240"/>
            <a:ext cx="1235609" cy="8501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9" y="5257141"/>
            <a:ext cx="2027150" cy="1353312"/>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5425" y="5257141"/>
            <a:ext cx="2027150" cy="1353312"/>
          </a:xfrm>
          <a:prstGeom prst="rect">
            <a:avLst/>
          </a:prstGeom>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6738905"/>
            <a:ext cx="2027150" cy="1353312"/>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54651" y="5257141"/>
            <a:ext cx="2027150" cy="1353312"/>
          </a:xfrm>
          <a:prstGeom prst="rect">
            <a:avLst/>
          </a:prstGeom>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54651" y="6738905"/>
            <a:ext cx="2027150" cy="1353312"/>
          </a:xfrm>
          <a:prstGeom prst="rect">
            <a:avLst/>
          </a:prstGeom>
          <a:effectLst>
            <a:outerShdw blurRad="50800" dist="38100" dir="2700000" algn="tl" rotWithShape="0">
              <a:prstClr val="black">
                <a:alpha val="40000"/>
              </a:prstClr>
            </a:outerShdw>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15425" y="6738905"/>
            <a:ext cx="2027150" cy="1353312"/>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0" y="20340"/>
            <a:ext cx="6858000" cy="523220"/>
          </a:xfrm>
          <a:prstGeom prst="rect">
            <a:avLst/>
          </a:prstGeom>
        </p:spPr>
        <p:txBody>
          <a:bodyPr wrap="square">
            <a:spAutoFit/>
          </a:bodyPr>
          <a:lstStyle/>
          <a:p>
            <a:pPr algn="ctr"/>
            <a:r>
              <a:rPr lang="en-US" sz="2800" i="1" dirty="0">
                <a:solidFill>
                  <a:srgbClr val="C00000"/>
                </a:solidFill>
                <a:latin typeface="Trebuchet MS" panose="020B0603020202020204" pitchFamily="34" charset="0"/>
              </a:rPr>
              <a:t>PRICE JUST REDUCED TO $410,000</a:t>
            </a:r>
          </a:p>
        </p:txBody>
      </p:sp>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1075</TotalTime>
  <Words>38</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40</cp:revision>
  <dcterms:created xsi:type="dcterms:W3CDTF">2006-08-16T00:00:00Z</dcterms:created>
  <dcterms:modified xsi:type="dcterms:W3CDTF">2019-03-22T18:51:44Z</dcterms:modified>
</cp:coreProperties>
</file>