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1608" y="10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hyperlink" Target="mailto:danielle.cook@agentownedrealty.com" TargetMode="External"/><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hyperlink" Target="mailto:britney.mcwethy@agentownedrealt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1962" y="772611"/>
            <a:ext cx="4555674" cy="2961189"/>
          </a:xfrm>
          <a:prstGeom prst="rect">
            <a:avLst/>
          </a:prstGeom>
          <a:ln>
            <a:noFill/>
          </a:ln>
          <a:effectLst>
            <a:softEdge rad="112500"/>
          </a:effectLst>
        </p:spPr>
      </p:pic>
      <p:sp>
        <p:nvSpPr>
          <p:cNvPr id="2" name="Title 1"/>
          <p:cNvSpPr>
            <a:spLocks noGrp="1"/>
          </p:cNvSpPr>
          <p:nvPr>
            <p:ph type="ctrTitle"/>
          </p:nvPr>
        </p:nvSpPr>
        <p:spPr>
          <a:xfrm>
            <a:off x="3599" y="0"/>
            <a:ext cx="7772400" cy="718457"/>
          </a:xfrm>
        </p:spPr>
        <p:txBody>
          <a:bodyPr anchor="t">
            <a:noAutofit/>
          </a:bodyPr>
          <a:lstStyle/>
          <a:p>
            <a:r>
              <a:rPr lang="en-US" sz="2400" i="1" dirty="0">
                <a:solidFill>
                  <a:schemeClr val="bg1"/>
                </a:solidFill>
                <a:effectLst>
                  <a:outerShdw blurRad="50800" dist="38100" dir="5400000" algn="t" rotWithShape="0">
                    <a:prstClr val="black">
                      <a:alpha val="40000"/>
                    </a:prstClr>
                  </a:outerShdw>
                </a:effectLst>
                <a:latin typeface="Century Gothic" panose="020B0502020202020204" pitchFamily="34" charset="0"/>
              </a:rPr>
              <a:t>$1000 Buyers Agent Bonus</a:t>
            </a:r>
            <a:r>
              <a:rPr lang="en-US" sz="2400" i="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
            </a:r>
            <a:br>
              <a:rPr lang="en-US" sz="2400" i="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br>
            <a:r>
              <a:rPr lang="en-US" sz="1800" i="1" dirty="0">
                <a:solidFill>
                  <a:schemeClr val="bg1"/>
                </a:solidFill>
                <a:effectLst>
                  <a:outerShdw blurRad="50800" dist="38100" dir="5400000" algn="t" rotWithShape="0">
                    <a:prstClr val="black">
                      <a:alpha val="40000"/>
                    </a:prstClr>
                  </a:outerShdw>
                </a:effectLst>
                <a:latin typeface="Century Gothic" panose="020B0502020202020204" pitchFamily="34" charset="0"/>
              </a:rPr>
              <a:t>Bring us a Ratified Contract Before May 15, 2015</a:t>
            </a:r>
            <a:endParaRPr lang="en-US" sz="1050" i="1" dirty="0">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0" y="4226530"/>
            <a:ext cx="7779598" cy="3317270"/>
          </a:xfrm>
        </p:spPr>
        <p:txBody>
          <a:bodyPr anchor="ctr">
            <a:noAutofit/>
          </a:bodyPr>
          <a:lstStyle/>
          <a:p>
            <a:r>
              <a:rPr lang="en-US" sz="1600" dirty="0">
                <a:solidFill>
                  <a:schemeClr val="tx1"/>
                </a:solidFill>
                <a:latin typeface="Century Gothic" panose="020B0502020202020204" pitchFamily="34" charset="0"/>
              </a:rPr>
              <a:t>Welcome to Wescott Plantation, in the Dorchester District II school district. The well landscaped yard offers tons of curb appeal. As you drive up, take notice of the oak tree in the front yard. </a:t>
            </a:r>
            <a:endParaRPr lang="en-US" sz="1600" dirty="0" smtClean="0">
              <a:solidFill>
                <a:schemeClr val="tx1"/>
              </a:solidFill>
              <a:latin typeface="Century Gothic" panose="020B0502020202020204" pitchFamily="34" charset="0"/>
            </a:endParaRPr>
          </a:p>
          <a:p>
            <a:endParaRPr lang="en-US" sz="1600" dirty="0" smtClean="0">
              <a:solidFill>
                <a:schemeClr val="tx1"/>
              </a:solidFill>
              <a:latin typeface="Century Gothic" panose="020B0502020202020204" pitchFamily="34" charset="0"/>
            </a:endParaRPr>
          </a:p>
          <a:p>
            <a:r>
              <a:rPr lang="en-US" sz="1600" dirty="0" smtClean="0">
                <a:solidFill>
                  <a:schemeClr val="tx1"/>
                </a:solidFill>
                <a:latin typeface="Century Gothic" panose="020B0502020202020204" pitchFamily="34" charset="0"/>
              </a:rPr>
              <a:t>This </a:t>
            </a:r>
            <a:r>
              <a:rPr lang="en-US" sz="1600" dirty="0">
                <a:solidFill>
                  <a:schemeClr val="tx1"/>
                </a:solidFill>
                <a:latin typeface="Century Gothic" panose="020B0502020202020204" pitchFamily="34" charset="0"/>
              </a:rPr>
              <a:t>4 bedroom, 2.5 bathroom home offers an open floor plan, with numerous closets throughout to offer ample storage space. This home has a fenced in backyard and a screened in porch. The living room offers a fireplace and carpet throughout. </a:t>
            </a:r>
            <a:endParaRPr lang="en-US" sz="1600" dirty="0" smtClean="0">
              <a:solidFill>
                <a:schemeClr val="tx1"/>
              </a:solidFill>
              <a:latin typeface="Century Gothic" panose="020B0502020202020204" pitchFamily="34" charset="0"/>
            </a:endParaRPr>
          </a:p>
          <a:p>
            <a:endParaRPr lang="en-US" sz="1600" dirty="0">
              <a:solidFill>
                <a:schemeClr val="tx1"/>
              </a:solidFill>
              <a:latin typeface="Century Gothic" panose="020B0502020202020204" pitchFamily="34" charset="0"/>
            </a:endParaRPr>
          </a:p>
          <a:p>
            <a:r>
              <a:rPr lang="en-US" sz="1600" dirty="0" smtClean="0">
                <a:solidFill>
                  <a:schemeClr val="tx1"/>
                </a:solidFill>
                <a:latin typeface="Century Gothic" panose="020B0502020202020204" pitchFamily="34" charset="0"/>
              </a:rPr>
              <a:t>The </a:t>
            </a:r>
            <a:r>
              <a:rPr lang="en-US" sz="1600" dirty="0">
                <a:solidFill>
                  <a:schemeClr val="tx1"/>
                </a:solidFill>
                <a:latin typeface="Century Gothic" panose="020B0502020202020204" pitchFamily="34" charset="0"/>
              </a:rPr>
              <a:t>Woodlands at Wescott Plantation offers a playground, within walking distance of the house. Stainless steel appliance to convey</a:t>
            </a:r>
            <a:r>
              <a:rPr lang="en-US" sz="1600" dirty="0" smtClean="0">
                <a:solidFill>
                  <a:schemeClr val="tx1"/>
                </a:solidFill>
                <a:latin typeface="Century Gothic" panose="020B0502020202020204" pitchFamily="34" charset="0"/>
              </a:rPr>
              <a:t>.</a:t>
            </a:r>
            <a:endParaRPr lang="en-US" sz="1600" b="1" i="1" dirty="0">
              <a:solidFill>
                <a:schemeClr val="tx1"/>
              </a:solidFill>
              <a:latin typeface="Century Gothic" panose="020B0502020202020204" pitchFamily="34" charset="0"/>
            </a:endParaRPr>
          </a:p>
        </p:txBody>
      </p:sp>
      <p:grpSp>
        <p:nvGrpSpPr>
          <p:cNvPr id="11" name="Group 10"/>
          <p:cNvGrpSpPr/>
          <p:nvPr/>
        </p:nvGrpSpPr>
        <p:grpSpPr>
          <a:xfrm>
            <a:off x="84364" y="926565"/>
            <a:ext cx="7610870" cy="2653280"/>
            <a:chOff x="88930" y="791947"/>
            <a:chExt cx="7610870" cy="265328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930" y="2450684"/>
              <a:ext cx="1527599" cy="994543"/>
            </a:xfrm>
            <a:prstGeom prst="rect">
              <a:avLst/>
            </a:prstGeom>
            <a:ln>
              <a:solidFill>
                <a:schemeClr val="bg1"/>
              </a:solid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72200" y="2438400"/>
              <a:ext cx="1527600" cy="1006827"/>
            </a:xfrm>
            <a:prstGeom prst="rect">
              <a:avLst/>
            </a:prstGeom>
            <a:ln>
              <a:solidFill>
                <a:schemeClr val="bg1"/>
              </a:solid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2202" y="791947"/>
              <a:ext cx="1527598" cy="1036853"/>
            </a:xfrm>
            <a:prstGeom prst="rect">
              <a:avLst/>
            </a:prstGeom>
            <a:ln>
              <a:solidFill>
                <a:schemeClr val="bg1"/>
              </a:solid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930" y="791947"/>
              <a:ext cx="1527599" cy="974086"/>
            </a:xfrm>
            <a:prstGeom prst="rect">
              <a:avLst/>
            </a:prstGeom>
            <a:ln>
              <a:solidFill>
                <a:schemeClr val="bg1"/>
              </a:solidFill>
            </a:ln>
            <a:effectLst>
              <a:outerShdw blurRad="190500" algn="tl" rotWithShape="0">
                <a:srgbClr val="000000">
                  <a:alpha val="70000"/>
                </a:srgbClr>
              </a:outerShdw>
            </a:effectLst>
          </p:spPr>
        </p:pic>
      </p:grpSp>
      <p:sp>
        <p:nvSpPr>
          <p:cNvPr id="13" name="Rectangle 12"/>
          <p:cNvSpPr/>
          <p:nvPr/>
        </p:nvSpPr>
        <p:spPr>
          <a:xfrm>
            <a:off x="84364" y="9106525"/>
            <a:ext cx="3700641" cy="723275"/>
          </a:xfrm>
          <a:prstGeom prst="rect">
            <a:avLst/>
          </a:prstGeom>
        </p:spPr>
        <p:txBody>
          <a:bodyPr wrap="square">
            <a:spAutoFit/>
          </a:bodyPr>
          <a:lstStyle/>
          <a:p>
            <a:r>
              <a:rPr lang="en-US" sz="1800" dirty="0">
                <a:latin typeface="Century Gothic" panose="020B0502020202020204" pitchFamily="34" charset="0"/>
              </a:rPr>
              <a:t>Danielle </a:t>
            </a:r>
            <a:r>
              <a:rPr lang="en-US" sz="1800" dirty="0" smtClean="0">
                <a:latin typeface="Century Gothic" panose="020B0502020202020204" pitchFamily="34" charset="0"/>
              </a:rPr>
              <a:t>Cook</a:t>
            </a:r>
            <a:br>
              <a:rPr lang="en-US" sz="1800" dirty="0" smtClean="0">
                <a:latin typeface="Century Gothic" panose="020B0502020202020204" pitchFamily="34" charset="0"/>
              </a:rPr>
            </a:br>
            <a:r>
              <a:rPr lang="en-US" sz="1200" dirty="0">
                <a:latin typeface="Century Gothic" panose="020B0502020202020204" pitchFamily="34" charset="0"/>
              </a:rPr>
              <a:t>(843) </a:t>
            </a:r>
            <a:r>
              <a:rPr lang="en-US" sz="1200" dirty="0" smtClean="0">
                <a:latin typeface="Century Gothic" panose="020B0502020202020204" pitchFamily="34" charset="0"/>
              </a:rPr>
              <a:t>425-9357</a:t>
            </a:r>
            <a:r>
              <a:rPr lang="en-US" sz="1400" dirty="0" smtClean="0">
                <a:latin typeface="Century Gothic" panose="020B0502020202020204" pitchFamily="34" charset="0"/>
              </a:rPr>
              <a:t/>
            </a:r>
            <a:br>
              <a:rPr lang="en-US" sz="1400" dirty="0" smtClean="0">
                <a:latin typeface="Century Gothic" panose="020B0502020202020204" pitchFamily="34" charset="0"/>
              </a:rPr>
            </a:br>
            <a:r>
              <a:rPr lang="en-US" sz="1100" dirty="0">
                <a:latin typeface="Century Gothic" panose="020B0502020202020204" pitchFamily="34" charset="0"/>
                <a:hlinkClick r:id="rId7"/>
              </a:rPr>
              <a:t>danielle.cook@agentownedrealty.com</a:t>
            </a:r>
            <a:endParaRPr lang="en-US" sz="1100" dirty="0">
              <a:latin typeface="Century Gothic" panose="020B0502020202020204" pitchFamily="34" charset="0"/>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364794" y="9237549"/>
            <a:ext cx="1050010" cy="4612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00" y="9842956"/>
            <a:ext cx="7772399" cy="215444"/>
          </a:xfrm>
          <a:prstGeom prst="rect">
            <a:avLst/>
          </a:prstGeom>
        </p:spPr>
        <p:txBody>
          <a:bodyPr wrap="square">
            <a:spAutoFit/>
          </a:bodyPr>
          <a:lstStyle/>
          <a:p>
            <a:pPr algn="ctr"/>
            <a:r>
              <a:rPr lang="en-US" sz="800" dirty="0" smtClean="0">
                <a:latin typeface="Century Gothic" panose="020B0502020202020204" pitchFamily="34" charset="0"/>
              </a:rPr>
              <a:t>AgentOwned </a:t>
            </a:r>
            <a:r>
              <a:rPr lang="en-US" sz="800" dirty="0">
                <a:latin typeface="Century Gothic" panose="020B0502020202020204" pitchFamily="34" charset="0"/>
              </a:rPr>
              <a:t>Charleston </a:t>
            </a:r>
            <a:r>
              <a:rPr lang="en-US" sz="800" dirty="0" smtClean="0">
                <a:latin typeface="Century Gothic" panose="020B0502020202020204" pitchFamily="34" charset="0"/>
              </a:rPr>
              <a:t>Group | 902 </a:t>
            </a:r>
            <a:r>
              <a:rPr lang="en-US" sz="800" dirty="0">
                <a:latin typeface="Century Gothic" panose="020B0502020202020204" pitchFamily="34" charset="0"/>
              </a:rPr>
              <a:t>Savannah </a:t>
            </a:r>
            <a:r>
              <a:rPr lang="en-US" sz="800" dirty="0" smtClean="0">
                <a:latin typeface="Century Gothic" panose="020B0502020202020204" pitchFamily="34" charset="0"/>
              </a:rPr>
              <a:t>Hwy | Charleston</a:t>
            </a:r>
            <a:r>
              <a:rPr lang="en-US" sz="800" dirty="0">
                <a:latin typeface="Century Gothic" panose="020B0502020202020204" pitchFamily="34" charset="0"/>
              </a:rPr>
              <a:t>, SC 29407-7802</a:t>
            </a:r>
          </a:p>
        </p:txBody>
      </p:sp>
      <p:grpSp>
        <p:nvGrpSpPr>
          <p:cNvPr id="12" name="Group 11"/>
          <p:cNvGrpSpPr/>
          <p:nvPr/>
        </p:nvGrpSpPr>
        <p:grpSpPr>
          <a:xfrm>
            <a:off x="79800" y="7631729"/>
            <a:ext cx="7619998" cy="1217507"/>
            <a:chOff x="76201" y="10072030"/>
            <a:chExt cx="7619998" cy="1194063"/>
          </a:xfrm>
        </p:grpSpPr>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937001" y="10072030"/>
              <a:ext cx="1828798" cy="1194063"/>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1" y="10072030"/>
              <a:ext cx="1828798" cy="1194063"/>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401" y="10072030"/>
              <a:ext cx="1828798" cy="1194063"/>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6601" y="10072030"/>
              <a:ext cx="1828798" cy="1194063"/>
            </a:xfrm>
            <a:prstGeom prst="rect">
              <a:avLst/>
            </a:prstGeom>
            <a:ln>
              <a:noFill/>
            </a:ln>
            <a:effectLst>
              <a:outerShdw blurRad="190500" algn="tl" rotWithShape="0">
                <a:srgbClr val="000000">
                  <a:alpha val="70000"/>
                </a:srgbClr>
              </a:outerShdw>
            </a:effectLst>
          </p:spPr>
        </p:pic>
      </p:grpSp>
      <p:sp>
        <p:nvSpPr>
          <p:cNvPr id="5" name="Rectangle 4"/>
          <p:cNvSpPr/>
          <p:nvPr/>
        </p:nvSpPr>
        <p:spPr>
          <a:xfrm>
            <a:off x="3599" y="3558570"/>
            <a:ext cx="7772400" cy="877163"/>
          </a:xfrm>
          <a:prstGeom prst="rect">
            <a:avLst/>
          </a:prstGeom>
        </p:spPr>
        <p:txBody>
          <a:bodyPr wrap="square">
            <a:spAutoFit/>
          </a:bodyPr>
          <a:lstStyle/>
          <a:p>
            <a:pPr algn="ctr">
              <a:lnSpc>
                <a:spcPct val="150000"/>
              </a:lnSpc>
            </a:pPr>
            <a:r>
              <a:rPr lang="en-US"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5117 Morrow Lane</a:t>
            </a:r>
            <a:endParaRPr lang="en-US" b="1" dirty="0" smtClean="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endParaRPr>
          </a:p>
          <a:p>
            <a:pPr algn="ctr">
              <a:lnSpc>
                <a:spcPct val="150000"/>
              </a:lnSpc>
            </a:pPr>
            <a:r>
              <a:rPr lang="en-US" sz="1400"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Wescott </a:t>
            </a:r>
            <a:r>
              <a:rPr lang="en-US" sz="1400" b="1" dirty="0" smtClean="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Plantation | </a:t>
            </a:r>
            <a:r>
              <a:rPr lang="en-US" sz="1400"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Summerville </a:t>
            </a:r>
            <a:r>
              <a:rPr lang="en-US" sz="1400" b="1" dirty="0" smtClean="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 MLS</a:t>
            </a:r>
            <a:r>
              <a:rPr lang="en-US" sz="1400"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 </a:t>
            </a:r>
            <a:r>
              <a:rPr lang="en-US" sz="1400" b="1" dirty="0" smtClean="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15007701 | </a:t>
            </a:r>
            <a:r>
              <a:rPr lang="en-US" sz="1400"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rPr>
              <a:t>$214,900</a:t>
            </a:r>
            <a:endParaRPr lang="en-US" sz="1400" b="1" dirty="0">
              <a:solidFill>
                <a:schemeClr val="tx2">
                  <a:lumMod val="75000"/>
                </a:schemeClr>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10" name="Rectangle 9"/>
          <p:cNvSpPr/>
          <p:nvPr/>
        </p:nvSpPr>
        <p:spPr>
          <a:xfrm>
            <a:off x="-7924800" y="4883521"/>
            <a:ext cx="7619184" cy="523220"/>
          </a:xfrm>
          <a:prstGeom prst="rect">
            <a:avLst/>
          </a:prstGeom>
        </p:spPr>
        <p:txBody>
          <a:bodyPr wrap="square">
            <a:spAutoFit/>
          </a:bodyPr>
          <a:lstStyle/>
          <a:p>
            <a:pPr algn="ctr"/>
            <a:r>
              <a:rPr lang="en-US" sz="2800" b="1" i="1" dirty="0">
                <a:solidFill>
                  <a:srgbClr val="FF0000"/>
                </a:solidFill>
                <a:effectLst>
                  <a:outerShdw blurRad="50800" dist="38100" dir="5400000" algn="t" rotWithShape="0">
                    <a:prstClr val="black">
                      <a:alpha val="40000"/>
                    </a:prstClr>
                  </a:outerShdw>
                </a:effectLst>
                <a:latin typeface="Georgia" panose="02040502050405020303" pitchFamily="18" charset="0"/>
              </a:rPr>
              <a:t>$5,000 Buyer's Agent </a:t>
            </a: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Bonus </a:t>
            </a:r>
            <a:r>
              <a:rPr lang="en-US" sz="2800" b="1" i="1" dirty="0">
                <a:solidFill>
                  <a:srgbClr val="FF0000"/>
                </a:solidFill>
                <a:effectLst>
                  <a:outerShdw blurRad="50800" dist="38100" dir="5400000" algn="t" rotWithShape="0">
                    <a:prstClr val="black">
                      <a:alpha val="40000"/>
                    </a:prstClr>
                  </a:outerShdw>
                </a:effectLst>
                <a:latin typeface="Georgia" panose="02040502050405020303" pitchFamily="18" charset="0"/>
              </a:rPr>
              <a:t>at </a:t>
            </a: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Closing!</a:t>
            </a:r>
            <a:endParaRPr lang="en-US" sz="2800" dirty="0">
              <a:solidFill>
                <a:srgbClr val="FF0000"/>
              </a:solidFill>
            </a:endParaRPr>
          </a:p>
        </p:txBody>
      </p:sp>
      <p:pic>
        <p:nvPicPr>
          <p:cNvPr id="23"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219200" y="9008693"/>
            <a:ext cx="664647"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3995152" y="9106525"/>
            <a:ext cx="3700641" cy="723275"/>
          </a:xfrm>
          <a:prstGeom prst="rect">
            <a:avLst/>
          </a:prstGeom>
        </p:spPr>
        <p:txBody>
          <a:bodyPr wrap="square">
            <a:spAutoFit/>
          </a:bodyPr>
          <a:lstStyle/>
          <a:p>
            <a:pPr algn="r"/>
            <a:r>
              <a:rPr lang="en-US" sz="1800" dirty="0" smtClean="0">
                <a:latin typeface="Century Gothic" panose="020B0502020202020204" pitchFamily="34" charset="0"/>
              </a:rPr>
              <a:t>Britney </a:t>
            </a:r>
            <a:r>
              <a:rPr lang="en-US" sz="1800" dirty="0" err="1" smtClean="0">
                <a:latin typeface="Century Gothic" panose="020B0502020202020204" pitchFamily="34" charset="0"/>
              </a:rPr>
              <a:t>McWethy</a:t>
            </a:r>
            <a:endParaRPr lang="en-US" sz="1800" dirty="0" smtClean="0">
              <a:latin typeface="Century Gothic" panose="020B0502020202020204" pitchFamily="34" charset="0"/>
            </a:endParaRPr>
          </a:p>
          <a:p>
            <a:pPr algn="r"/>
            <a:r>
              <a:rPr lang="en-US" sz="1200" dirty="0">
                <a:latin typeface="Century Gothic" panose="020B0502020202020204" pitchFamily="34" charset="0"/>
              </a:rPr>
              <a:t>(843) </a:t>
            </a:r>
            <a:r>
              <a:rPr lang="en-US" sz="1200" dirty="0" smtClean="0">
                <a:latin typeface="Century Gothic" panose="020B0502020202020204" pitchFamily="34" charset="0"/>
              </a:rPr>
              <a:t>345-1892</a:t>
            </a:r>
          </a:p>
          <a:p>
            <a:pPr algn="r"/>
            <a:r>
              <a:rPr lang="en-US" sz="1100" dirty="0">
                <a:latin typeface="Century Gothic" panose="020B0502020202020204" pitchFamily="34" charset="0"/>
                <a:hlinkClick r:id="rId14"/>
              </a:rPr>
              <a:t>britney.mcwethy@agentownedrealty.com</a:t>
            </a:r>
            <a:endParaRPr lang="en-US" sz="1100" dirty="0">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1364</TotalTime>
  <Words>155</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$1000 Buyers Agent Bonus Bring us a Ratified Contract Before May 15, 2015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20</cp:revision>
  <dcterms:created xsi:type="dcterms:W3CDTF">2006-08-16T00:00:00Z</dcterms:created>
  <dcterms:modified xsi:type="dcterms:W3CDTF">2015-05-01T13:53:50Z</dcterms:modified>
</cp:coreProperties>
</file>