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9471D"/>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42680" y="6126480"/>
            <a:ext cx="7544240" cy="2734568"/>
          </a:xfrm>
        </p:spPr>
        <p:txBody>
          <a:bodyPr anchor="ctr">
            <a:noAutofit/>
          </a:bodyPr>
          <a:lstStyle/>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Looking for a golf course property? This beautiful home is located in the highly desirable neighborhood of Wescott Plantation. Situated on the 6th fairway with direct views of the golf course and offering an abundance of natural light throughout, this spacious 5 bedroom home has it all! Step inside to a large 2-story foyer with gleaming wood floors with a living room on the left and separate dining room on the right. As you continue in you are greeted by an open great room with a gas fireplace, a well appointed kitchen with loads of 42'' cabinets, plentiful granite counter-top space, SS appliances, a breakfast bar, a walk-in pantry and large eat-in area with access to the screen porch. De-stress in your Owner's Ensuite which is downstairs and offers views of the backyard and golf course. Upstairs are 3 additional bedrooms and a full bathroom plus an enormous bonus room that can serve as a 5th bedroom. Walking distance to a community pool, playground and pond. Not in a flood zone. Great location and close to shopping, restaurants, highly rated DD2 schools, Joint </a:t>
            </a:r>
            <a:r>
              <a:rPr lang="en-US" sz="1200" dirty="0" err="1">
                <a:solidFill>
                  <a:schemeClr val="tx1">
                    <a:lumMod val="65000"/>
                    <a:lumOff val="35000"/>
                  </a:schemeClr>
                </a:solidFill>
                <a:latin typeface="Century Gothic" panose="020B0502020202020204" pitchFamily="34" charset="0"/>
                <a:cs typeface="Microsoft Sans Serif" panose="020B0604020202020204" pitchFamily="34" charset="0"/>
              </a:rPr>
              <a:t>nBase</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Bosch, Boeing, airport, interstate, downtown Charleston and area beaches.</a:t>
            </a:r>
          </a:p>
        </p:txBody>
      </p:sp>
      <p:sp>
        <p:nvSpPr>
          <p:cNvPr id="4" name="Rectangle 3"/>
          <p:cNvSpPr/>
          <p:nvPr/>
        </p:nvSpPr>
        <p:spPr>
          <a:xfrm>
            <a:off x="0" y="9753600"/>
            <a:ext cx="82296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81000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rgbClr val="92D050"/>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ln w="3175">
                    <a:solidFill>
                      <a:schemeClr val="accent3"/>
                    </a:solidFill>
                  </a:ln>
                  <a:solidFill>
                    <a:schemeClr val="bg1"/>
                  </a:solidFill>
                  <a:latin typeface="Century Gothic" panose="020B0502020202020204" pitchFamily="34" charset="0"/>
                </a:rPr>
                <a:t>5120 </a:t>
              </a:r>
              <a:r>
                <a:rPr lang="en-US" sz="2100" b="1" dirty="0" err="1">
                  <a:ln w="3175">
                    <a:solidFill>
                      <a:schemeClr val="accent3"/>
                    </a:solidFill>
                  </a:ln>
                  <a:solidFill>
                    <a:schemeClr val="bg1"/>
                  </a:solidFill>
                  <a:latin typeface="Century Gothic" panose="020B0502020202020204" pitchFamily="34" charset="0"/>
                </a:rPr>
                <a:t>Timicuan</a:t>
              </a:r>
              <a:r>
                <a:rPr lang="en-US" sz="2100" b="1" dirty="0">
                  <a:ln w="3175">
                    <a:solidFill>
                      <a:schemeClr val="accent3"/>
                    </a:solidFill>
                  </a:ln>
                  <a:solidFill>
                    <a:schemeClr val="bg1"/>
                  </a:solidFill>
                  <a:latin typeface="Century Gothic" panose="020B0502020202020204" pitchFamily="34" charset="0"/>
                </a:rPr>
                <a:t> Way</a:t>
              </a:r>
            </a:p>
            <a:p>
              <a:pPr algn="ctr"/>
              <a:r>
                <a:rPr lang="en-US" sz="1700" b="1" dirty="0">
                  <a:ln w="3175">
                    <a:solidFill>
                      <a:schemeClr val="accent3"/>
                    </a:solidFill>
                  </a:ln>
                  <a:solidFill>
                    <a:schemeClr val="bg1"/>
                  </a:solidFill>
                  <a:latin typeface="Century Gothic" panose="020B0502020202020204" pitchFamily="34" charset="0"/>
                </a:rPr>
                <a:t>Wescott Plantation | Summerville, SC 29485 | MLS# 23005770 | $449,999</a:t>
              </a:r>
            </a:p>
          </p:txBody>
        </p:sp>
      </p:gr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3">
            <a:extLst>
              <a:ext uri="{28A0092B-C50C-407E-A947-70E740481C1C}">
                <a14:useLocalDpi xmlns:a14="http://schemas.microsoft.com/office/drawing/2010/main" val="0"/>
              </a:ext>
            </a:extLst>
          </a:blip>
          <a:srcRect t="12373"/>
          <a:stretch/>
        </p:blipFill>
        <p:spPr bwMode="auto">
          <a:xfrm>
            <a:off x="7315201"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4">
            <a:extLst>
              <a:ext uri="{28A0092B-C50C-407E-A947-70E740481C1C}">
                <a14:useLocalDpi xmlns:a14="http://schemas.microsoft.com/office/drawing/2010/main" val="0"/>
              </a:ext>
            </a:extLst>
          </a:blip>
          <a:srcRect/>
          <a:stretch/>
        </p:blipFill>
        <p:spPr>
          <a:xfrm>
            <a:off x="6098167" y="2196626"/>
            <a:ext cx="1719070" cy="1140316"/>
          </a:xfrm>
          <a:prstGeom prst="rect">
            <a:avLst/>
          </a:prstGeom>
          <a:ln w="19050">
            <a:solidFill>
              <a:srgbClr val="92D050"/>
            </a:solidFill>
          </a:ln>
        </p:spPr>
      </p:pic>
      <p:pic>
        <p:nvPicPr>
          <p:cNvPr id="11" name="Picture 10"/>
          <p:cNvPicPr preferRelativeResize="0">
            <a:picLocks/>
          </p:cNvPicPr>
          <p:nvPr/>
        </p:nvPicPr>
        <p:blipFill>
          <a:blip r:embed="rId5">
            <a:extLst>
              <a:ext uri="{28A0092B-C50C-407E-A947-70E740481C1C}">
                <a14:useLocalDpi xmlns:a14="http://schemas.microsoft.com/office/drawing/2010/main" val="0"/>
              </a:ext>
            </a:extLst>
          </a:blip>
          <a:srcRect/>
          <a:stretch/>
        </p:blipFill>
        <p:spPr>
          <a:xfrm>
            <a:off x="6098167" y="4914937"/>
            <a:ext cx="1719070" cy="1140316"/>
          </a:xfrm>
          <a:prstGeom prst="rect">
            <a:avLst/>
          </a:prstGeom>
          <a:ln w="19050">
            <a:solidFill>
              <a:srgbClr val="92D050"/>
            </a:solidFill>
          </a:ln>
        </p:spPr>
      </p:pic>
      <p:pic>
        <p:nvPicPr>
          <p:cNvPr id="12" name="Picture 11"/>
          <p:cNvPicPr preferRelativeResize="0">
            <a:picLocks/>
          </p:cNvPicPr>
          <p:nvPr/>
        </p:nvPicPr>
        <p:blipFill>
          <a:blip r:embed="rId6">
            <a:extLst>
              <a:ext uri="{28A0092B-C50C-407E-A947-70E740481C1C}">
                <a14:useLocalDpi xmlns:a14="http://schemas.microsoft.com/office/drawing/2010/main" val="0"/>
              </a:ext>
            </a:extLst>
          </a:blip>
          <a:srcRect l="117" r="117"/>
          <a:stretch/>
        </p:blipFill>
        <p:spPr>
          <a:xfrm>
            <a:off x="423151" y="4913596"/>
            <a:ext cx="1719072" cy="1143000"/>
          </a:xfrm>
          <a:prstGeom prst="rect">
            <a:avLst/>
          </a:prstGeom>
          <a:ln w="19050">
            <a:solidFill>
              <a:srgbClr val="92D050"/>
            </a:solidFill>
          </a:ln>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rcRect l="2490" r="2490"/>
          <a:stretch/>
        </p:blipFill>
        <p:spPr>
          <a:xfrm>
            <a:off x="423151" y="834788"/>
            <a:ext cx="5501378" cy="3859796"/>
          </a:xfrm>
          <a:prstGeom prst="rect">
            <a:avLst/>
          </a:prstGeom>
          <a:ln w="19050">
            <a:solidFill>
              <a:srgbClr val="92D050"/>
            </a:solidFill>
          </a:ln>
        </p:spPr>
      </p:pic>
      <p:pic>
        <p:nvPicPr>
          <p:cNvPr id="16" name="Picture 15"/>
          <p:cNvPicPr preferRelativeResize="0">
            <a:picLocks/>
          </p:cNvPicPr>
          <p:nvPr/>
        </p:nvPicPr>
        <p:blipFill>
          <a:blip r:embed="rId8">
            <a:extLst>
              <a:ext uri="{28A0092B-C50C-407E-A947-70E740481C1C}">
                <a14:useLocalDpi xmlns:a14="http://schemas.microsoft.com/office/drawing/2010/main" val="0"/>
              </a:ext>
            </a:extLst>
          </a:blip>
          <a:srcRect/>
          <a:stretch/>
        </p:blipFill>
        <p:spPr>
          <a:xfrm>
            <a:off x="6098167" y="837470"/>
            <a:ext cx="1719070" cy="1140316"/>
          </a:xfrm>
          <a:prstGeom prst="rect">
            <a:avLst/>
          </a:prstGeom>
          <a:ln w="19050">
            <a:solidFill>
              <a:srgbClr val="92D050"/>
            </a:solidFill>
          </a:ln>
        </p:spPr>
      </p:pic>
      <p:pic>
        <p:nvPicPr>
          <p:cNvPr id="17" name="Picture 16"/>
          <p:cNvPicPr preferRelativeResize="0">
            <a:picLocks/>
          </p:cNvPicPr>
          <p:nvPr/>
        </p:nvPicPr>
        <p:blipFill>
          <a:blip r:embed="rId9">
            <a:extLst>
              <a:ext uri="{28A0092B-C50C-407E-A947-70E740481C1C}">
                <a14:useLocalDpi xmlns:a14="http://schemas.microsoft.com/office/drawing/2010/main" val="0"/>
              </a:ext>
            </a:extLst>
          </a:blip>
          <a:srcRect/>
          <a:stretch/>
        </p:blipFill>
        <p:spPr>
          <a:xfrm>
            <a:off x="4206494" y="4914937"/>
            <a:ext cx="1719070" cy="1140316"/>
          </a:xfrm>
          <a:prstGeom prst="rect">
            <a:avLst/>
          </a:prstGeom>
          <a:ln w="19050">
            <a:solidFill>
              <a:srgbClr val="92D050"/>
            </a:solidFill>
          </a:ln>
        </p:spPr>
      </p:pic>
      <p:pic>
        <p:nvPicPr>
          <p:cNvPr id="18" name="Picture 17"/>
          <p:cNvPicPr preferRelativeResize="0">
            <a:picLocks/>
          </p:cNvPicPr>
          <p:nvPr/>
        </p:nvPicPr>
        <p:blipFill>
          <a:blip r:embed="rId10">
            <a:extLst>
              <a:ext uri="{28A0092B-C50C-407E-A947-70E740481C1C}">
                <a14:useLocalDpi xmlns:a14="http://schemas.microsoft.com/office/drawing/2010/main" val="0"/>
              </a:ext>
            </a:extLst>
          </a:blip>
          <a:srcRect l="117" r="117"/>
          <a:stretch/>
        </p:blipFill>
        <p:spPr>
          <a:xfrm>
            <a:off x="6098166" y="3554441"/>
            <a:ext cx="1719072" cy="1143000"/>
          </a:xfrm>
          <a:prstGeom prst="rect">
            <a:avLst/>
          </a:prstGeom>
          <a:ln w="19050">
            <a:solidFill>
              <a:srgbClr val="92D050"/>
            </a:solidFill>
          </a:ln>
        </p:spPr>
      </p:pic>
      <p:pic>
        <p:nvPicPr>
          <p:cNvPr id="19" name="Picture 18"/>
          <p:cNvPicPr preferRelativeResize="0">
            <a:picLocks/>
          </p:cNvPicPr>
          <p:nvPr/>
        </p:nvPicPr>
        <p:blipFill>
          <a:blip r:embed="rId11">
            <a:extLst>
              <a:ext uri="{28A0092B-C50C-407E-A947-70E740481C1C}">
                <a14:useLocalDpi xmlns:a14="http://schemas.microsoft.com/office/drawing/2010/main" val="0"/>
              </a:ext>
            </a:extLst>
          </a:blip>
          <a:srcRect/>
          <a:stretch/>
        </p:blipFill>
        <p:spPr>
          <a:xfrm>
            <a:off x="2314823" y="4914937"/>
            <a:ext cx="1719070" cy="1140316"/>
          </a:xfrm>
          <a:prstGeom prst="rect">
            <a:avLst/>
          </a:prstGeom>
          <a:ln w="19050">
            <a:solidFill>
              <a:srgbClr val="92D050"/>
            </a:solidFill>
          </a:ln>
        </p:spPr>
      </p:pic>
      <p:sp>
        <p:nvSpPr>
          <p:cNvPr id="14" name="Rectangle 13"/>
          <p:cNvSpPr/>
          <p:nvPr/>
        </p:nvSpPr>
        <p:spPr>
          <a:xfrm>
            <a:off x="412362" y="762000"/>
            <a:ext cx="5513113" cy="892552"/>
          </a:xfrm>
          <a:prstGeom prst="rect">
            <a:avLst/>
          </a:prstGeom>
          <a:ln>
            <a:noFill/>
          </a:ln>
        </p:spPr>
        <p:txBody>
          <a:bodyPr wrap="square">
            <a:spAutoFit/>
          </a:bodyPr>
          <a:lstStyle/>
          <a:p>
            <a:pPr algn="ctr"/>
            <a:r>
              <a:rPr lang="en-US" sz="2600" b="1" i="1" dirty="0">
                <a:ln w="3175">
                  <a:noFill/>
                </a:ln>
                <a:solidFill>
                  <a:schemeClr val="bg1"/>
                </a:solidFill>
                <a:latin typeface="Century Gothic" panose="020B0502020202020204" pitchFamily="34" charset="0"/>
              </a:rPr>
              <a:t>NEW HVAC &amp; WATER HEATER</a:t>
            </a:r>
          </a:p>
          <a:p>
            <a:pPr algn="ctr"/>
            <a:r>
              <a:rPr lang="en-US" sz="2600" b="1" i="1" dirty="0">
                <a:ln w="3175">
                  <a:noFill/>
                </a:ln>
                <a:solidFill>
                  <a:schemeClr val="bg1"/>
                </a:solidFill>
                <a:latin typeface="Century Gothic" panose="020B0502020202020204" pitchFamily="34" charset="0"/>
              </a:rPr>
              <a:t>$5000 CLOSING COSTS</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2452</TotalTime>
  <Words>278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91</cp:revision>
  <dcterms:created xsi:type="dcterms:W3CDTF">2006-08-16T00:00:00Z</dcterms:created>
  <dcterms:modified xsi:type="dcterms:W3CDTF">2023-06-02T22:46:20Z</dcterms:modified>
</cp:coreProperties>
</file>