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4B"/>
    <a:srgbClr val="373D57"/>
    <a:srgbClr val="FFFFFF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32" autoAdjust="0"/>
    <p:restoredTop sz="94660"/>
  </p:normalViewPr>
  <p:slideViewPr>
    <p:cSldViewPr>
      <p:cViewPr>
        <p:scale>
          <a:sx n="100" d="100"/>
          <a:sy n="100" d="100"/>
        </p:scale>
        <p:origin x="1290" y="-232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17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734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4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586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81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15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1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62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106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4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5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78" b="24709"/>
          <a:stretch/>
        </p:blipFill>
        <p:spPr bwMode="auto">
          <a:xfrm>
            <a:off x="-53701" y="0"/>
            <a:ext cx="7872656" cy="3124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-2382" y="9524895"/>
            <a:ext cx="7772400" cy="533505"/>
          </a:xfrm>
          <a:prstGeom prst="rect">
            <a:avLst/>
          </a:prstGeom>
          <a:solidFill>
            <a:srgbClr val="1D32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525" y="3124199"/>
            <a:ext cx="7772399" cy="1044445"/>
          </a:xfrm>
        </p:spPr>
        <p:txBody>
          <a:bodyPr anchor="ctr">
            <a:noAutofit/>
          </a:bodyPr>
          <a:lstStyle/>
          <a:p>
            <a:r>
              <a:rPr lang="en-US" sz="2800" dirty="0">
                <a:solidFill>
                  <a:srgbClr val="373D57"/>
                </a:solidFill>
              </a:rPr>
              <a:t>5121 Old Washington Course</a:t>
            </a:r>
            <a:r>
              <a:rPr lang="en-US" sz="2000" dirty="0" smtClean="0">
                <a:solidFill>
                  <a:srgbClr val="1D324B"/>
                </a:solidFill>
              </a:rPr>
              <a:t/>
            </a:r>
            <a:br>
              <a:rPr lang="en-US" sz="2000" dirty="0" smtClean="0">
                <a:solidFill>
                  <a:srgbClr val="1D324B"/>
                </a:solidFill>
              </a:rPr>
            </a:br>
            <a:r>
              <a:rPr lang="en-US" sz="2000" dirty="0" smtClean="0">
                <a:solidFill>
                  <a:srgbClr val="1D324B"/>
                </a:solidFill>
              </a:rPr>
              <a:t>MLS</a:t>
            </a:r>
            <a:r>
              <a:rPr lang="en-US" sz="2000" dirty="0">
                <a:solidFill>
                  <a:srgbClr val="1D324B"/>
                </a:solidFill>
              </a:rPr>
              <a:t># </a:t>
            </a:r>
            <a:r>
              <a:rPr lang="en-US" sz="2000" dirty="0" smtClean="0">
                <a:solidFill>
                  <a:srgbClr val="1D324B"/>
                </a:solidFill>
              </a:rPr>
              <a:t>15003150 ~ $</a:t>
            </a:r>
            <a:r>
              <a:rPr lang="en-US" sz="2000" dirty="0">
                <a:solidFill>
                  <a:srgbClr val="1D324B"/>
                </a:solidFill>
              </a:rPr>
              <a:t>549,900</a:t>
            </a:r>
            <a:r>
              <a:rPr lang="en-US" sz="1600" dirty="0" smtClean="0">
                <a:solidFill>
                  <a:srgbClr val="1D324B"/>
                </a:solidFill>
              </a:rPr>
              <a:t/>
            </a:r>
            <a:br>
              <a:rPr lang="en-US" sz="1600" dirty="0" smtClean="0">
                <a:solidFill>
                  <a:srgbClr val="1D324B"/>
                </a:solidFill>
              </a:rPr>
            </a:br>
            <a:r>
              <a:rPr lang="en-US" sz="1400" dirty="0" smtClean="0">
                <a:solidFill>
                  <a:srgbClr val="1D324B"/>
                </a:solidFill>
              </a:rPr>
              <a:t>4 </a:t>
            </a:r>
            <a:r>
              <a:rPr lang="en-US" sz="1400" dirty="0">
                <a:solidFill>
                  <a:srgbClr val="1D324B"/>
                </a:solidFill>
              </a:rPr>
              <a:t>Bedrooms | </a:t>
            </a:r>
            <a:r>
              <a:rPr lang="en-US" sz="1400" dirty="0" smtClean="0">
                <a:solidFill>
                  <a:srgbClr val="1D324B"/>
                </a:solidFill>
              </a:rPr>
              <a:t>3½ </a:t>
            </a:r>
            <a:r>
              <a:rPr lang="en-US" sz="1400" dirty="0">
                <a:solidFill>
                  <a:srgbClr val="1D324B"/>
                </a:solidFill>
              </a:rPr>
              <a:t>Baths | </a:t>
            </a:r>
            <a:r>
              <a:rPr lang="en-US" sz="1400" dirty="0" smtClean="0">
                <a:solidFill>
                  <a:srgbClr val="1D324B"/>
                </a:solidFill>
              </a:rPr>
              <a:t>3,000 </a:t>
            </a:r>
            <a:r>
              <a:rPr lang="en-US" sz="1400" dirty="0" err="1">
                <a:solidFill>
                  <a:srgbClr val="1D324B"/>
                </a:solidFill>
              </a:rPr>
              <a:t>Sq</a:t>
            </a:r>
            <a:r>
              <a:rPr lang="en-US" sz="1400" dirty="0">
                <a:solidFill>
                  <a:srgbClr val="1D324B"/>
                </a:solidFill>
              </a:rPr>
              <a:t> Ft</a:t>
            </a:r>
            <a:endParaRPr lang="en-US" sz="2400" dirty="0">
              <a:solidFill>
                <a:srgbClr val="1D324B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8686800"/>
            <a:ext cx="7772400" cy="809301"/>
          </a:xfrm>
        </p:spPr>
        <p:txBody>
          <a:bodyPr anchor="ctr">
            <a:noAutofit/>
          </a:bodyPr>
          <a:lstStyle/>
          <a:p>
            <a:r>
              <a:rPr lang="it-IT" sz="1600" b="1" dirty="0" smtClean="0">
                <a:solidFill>
                  <a:srgbClr val="1D324B"/>
                </a:solidFill>
              </a:rPr>
              <a:t>Michael Elliott</a:t>
            </a:r>
            <a:endParaRPr lang="it-IT" sz="1600" b="1" dirty="0">
              <a:solidFill>
                <a:srgbClr val="1D324B"/>
              </a:solidFill>
            </a:endParaRPr>
          </a:p>
          <a:p>
            <a:r>
              <a:rPr lang="pt-BR" sz="1100" dirty="0" smtClean="0">
                <a:solidFill>
                  <a:srgbClr val="1D324B"/>
                </a:solidFill>
              </a:rPr>
              <a:t>(</a:t>
            </a:r>
            <a:r>
              <a:rPr lang="pt-BR" sz="1100" dirty="0">
                <a:solidFill>
                  <a:srgbClr val="1D324B"/>
                </a:solidFill>
              </a:rPr>
              <a:t>843) </a:t>
            </a:r>
            <a:r>
              <a:rPr lang="en-US" sz="1100" dirty="0" smtClean="0">
                <a:solidFill>
                  <a:srgbClr val="1D324B"/>
                </a:solidFill>
              </a:rPr>
              <a:t>860-5840</a:t>
            </a:r>
          </a:p>
          <a:p>
            <a:r>
              <a:rPr lang="pt-BR" sz="1100" dirty="0" smtClean="0">
                <a:solidFill>
                  <a:srgbClr val="1D324B"/>
                </a:solidFill>
              </a:rPr>
              <a:t>mpelliott2@gmail.com</a:t>
            </a:r>
            <a:endParaRPr lang="en-US" sz="1100" dirty="0">
              <a:solidFill>
                <a:srgbClr val="1D324B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718" y="228495"/>
            <a:ext cx="7772400" cy="533505"/>
            <a:chOff x="0" y="0"/>
            <a:chExt cx="7772400" cy="533505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sp>
          <p:nvSpPr>
            <p:cNvPr id="26" name="Rectangle 25"/>
            <p:cNvSpPr/>
            <p:nvPr/>
          </p:nvSpPr>
          <p:spPr>
            <a:xfrm>
              <a:off x="0" y="0"/>
              <a:ext cx="7772400" cy="533505"/>
            </a:xfrm>
            <a:prstGeom prst="rect">
              <a:avLst/>
            </a:prstGeom>
            <a:solidFill>
              <a:srgbClr val="373D57"/>
            </a:solidFill>
            <a:ln w="3175">
              <a:solidFill>
                <a:srgbClr val="1D324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0" y="82086"/>
              <a:ext cx="7772400" cy="369332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b="1" dirty="0">
                  <a:solidFill>
                    <a:srgbClr val="FFFF00"/>
                  </a:solidFill>
                  <a:latin typeface="Felix Titling" panose="04060505060202020A04" pitchFamily="82" charset="0"/>
                </a:rPr>
                <a:t>New</a:t>
              </a:r>
              <a:r>
                <a:rPr lang="en-US" dirty="0">
                  <a:solidFill>
                    <a:schemeClr val="bg1"/>
                  </a:solidFill>
                  <a:latin typeface="Felix Titling" panose="04060505060202020A04" pitchFamily="82" charset="0"/>
                </a:rPr>
                <a:t> </a:t>
              </a:r>
              <a:r>
                <a:rPr lang="en-US" dirty="0" smtClean="0">
                  <a:solidFill>
                    <a:schemeClr val="bg1"/>
                  </a:solidFill>
                  <a:latin typeface="Felix Titling" panose="04060505060202020A04" pitchFamily="82" charset="0"/>
                </a:rPr>
                <a:t>Construction in </a:t>
              </a:r>
              <a:r>
                <a:rPr lang="en-US" dirty="0" err="1" smtClean="0">
                  <a:solidFill>
                    <a:schemeClr val="bg1"/>
                  </a:solidFill>
                  <a:latin typeface="Felix Titling" panose="04060505060202020A04" pitchFamily="82" charset="0"/>
                </a:rPr>
                <a:t>Stono</a:t>
              </a:r>
              <a:r>
                <a:rPr lang="en-US" dirty="0" smtClean="0">
                  <a:solidFill>
                    <a:schemeClr val="bg1"/>
                  </a:solidFill>
                  <a:latin typeface="Felix Titling" panose="04060505060202020A04" pitchFamily="82" charset="0"/>
                </a:rPr>
                <a:t> Ferry ~ </a:t>
              </a:r>
              <a:r>
                <a:rPr lang="en-US" dirty="0">
                  <a:solidFill>
                    <a:schemeClr val="bg1"/>
                  </a:solidFill>
                  <a:latin typeface="Felix Titling" panose="04060505060202020A04" pitchFamily="82" charset="0"/>
                </a:rPr>
                <a:t>Ready to Move In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0" y="5475618"/>
            <a:ext cx="7772400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00" dirty="0">
                <a:solidFill>
                  <a:srgbClr val="1D324B"/>
                </a:solidFill>
              </a:rPr>
              <a:t>Please tour this beautiful 'architect designed'' new home located in </a:t>
            </a:r>
            <a:r>
              <a:rPr lang="en-US" sz="1300" dirty="0" err="1">
                <a:solidFill>
                  <a:srgbClr val="1D324B"/>
                </a:solidFill>
              </a:rPr>
              <a:t>Stono</a:t>
            </a:r>
            <a:r>
              <a:rPr lang="en-US" sz="1300" dirty="0">
                <a:solidFill>
                  <a:srgbClr val="1D324B"/>
                </a:solidFill>
              </a:rPr>
              <a:t> Ferry Plantation. This elegant home overlooks the 15th green AND the 16th tee box. Enjoy long range sunset views and the </a:t>
            </a:r>
            <a:r>
              <a:rPr lang="en-US" sz="1300" dirty="0" smtClean="0">
                <a:solidFill>
                  <a:srgbClr val="1D324B"/>
                </a:solidFill>
              </a:rPr>
              <a:t>centuries-old live </a:t>
            </a:r>
            <a:r>
              <a:rPr lang="en-US" sz="1300" dirty="0">
                <a:solidFill>
                  <a:srgbClr val="1D324B"/>
                </a:solidFill>
              </a:rPr>
              <a:t>oak from the 330 sf covered veranda. </a:t>
            </a:r>
            <a:r>
              <a:rPr lang="en-US" sz="1300" dirty="0" smtClean="0">
                <a:solidFill>
                  <a:srgbClr val="1D324B"/>
                </a:solidFill>
              </a:rPr>
              <a:t>A </a:t>
            </a:r>
            <a:r>
              <a:rPr lang="en-US" sz="1300" dirty="0">
                <a:solidFill>
                  <a:srgbClr val="1D324B"/>
                </a:solidFill>
              </a:rPr>
              <a:t>constant </a:t>
            </a:r>
            <a:r>
              <a:rPr lang="en-US" sz="1300" dirty="0" smtClean="0">
                <a:solidFill>
                  <a:srgbClr val="1D324B"/>
                </a:solidFill>
              </a:rPr>
              <a:t>sea breeze </a:t>
            </a:r>
            <a:r>
              <a:rPr lang="en-US" sz="1300" dirty="0">
                <a:solidFill>
                  <a:srgbClr val="1D324B"/>
                </a:solidFill>
              </a:rPr>
              <a:t>cools the </a:t>
            </a:r>
            <a:r>
              <a:rPr lang="en-US" sz="1300" dirty="0" smtClean="0">
                <a:solidFill>
                  <a:srgbClr val="1D324B"/>
                </a:solidFill>
              </a:rPr>
              <a:t>veranda</a:t>
            </a:r>
            <a:r>
              <a:rPr lang="en-US" sz="1300" dirty="0">
                <a:solidFill>
                  <a:srgbClr val="1D324B"/>
                </a:solidFill>
              </a:rPr>
              <a:t>. The sun filled study features a 12 </a:t>
            </a:r>
            <a:r>
              <a:rPr lang="en-US" sz="1300" dirty="0" err="1" smtClean="0">
                <a:solidFill>
                  <a:srgbClr val="1D324B"/>
                </a:solidFill>
              </a:rPr>
              <a:t>ft</a:t>
            </a:r>
            <a:r>
              <a:rPr lang="en-US" sz="1300" dirty="0" smtClean="0">
                <a:solidFill>
                  <a:srgbClr val="1D324B"/>
                </a:solidFill>
              </a:rPr>
              <a:t> </a:t>
            </a:r>
            <a:r>
              <a:rPr lang="en-US" sz="1300" dirty="0">
                <a:solidFill>
                  <a:srgbClr val="1D324B"/>
                </a:solidFill>
              </a:rPr>
              <a:t>tray/vaulted ceiling w/views of a natural 1 acre lake. This classic home is exquisitely appointed throughout. </a:t>
            </a:r>
            <a:r>
              <a:rPr lang="en-US" sz="1300" dirty="0">
                <a:solidFill>
                  <a:srgbClr val="1D324B"/>
                </a:solidFill>
              </a:rPr>
              <a:t>The master suite is spacious and features superb views, tray ceiling w crown,  a luxurious SPA shower and an  oversized WIC. </a:t>
            </a:r>
            <a:r>
              <a:rPr lang="en-US" sz="1300" dirty="0">
                <a:solidFill>
                  <a:srgbClr val="1D324B"/>
                </a:solidFill>
              </a:rPr>
              <a:t>Upgraded 15 SER dual unit energy efficient HVAC systems, Rinnai GAS instant hot water, 2x6'' </a:t>
            </a:r>
            <a:r>
              <a:rPr lang="en-US" sz="1300" dirty="0" err="1">
                <a:solidFill>
                  <a:srgbClr val="1D324B"/>
                </a:solidFill>
              </a:rPr>
              <a:t>ext</a:t>
            </a:r>
            <a:r>
              <a:rPr lang="en-US" sz="1300" dirty="0">
                <a:solidFill>
                  <a:srgbClr val="1D324B"/>
                </a:solidFill>
              </a:rPr>
              <a:t> </a:t>
            </a:r>
            <a:r>
              <a:rPr lang="en-US" sz="1300" dirty="0" smtClean="0">
                <a:solidFill>
                  <a:srgbClr val="1D324B"/>
                </a:solidFill>
              </a:rPr>
              <a:t>walls, with r-19 </a:t>
            </a:r>
            <a:r>
              <a:rPr lang="en-US" sz="1300" dirty="0">
                <a:solidFill>
                  <a:srgbClr val="1D324B"/>
                </a:solidFill>
              </a:rPr>
              <a:t>insulation &amp; Tech Shield roof sheathing assure energy efficiency. The layout features an open floor plan for today's life style. Upper loft can be enclosed to become the 4th BR. </a:t>
            </a:r>
            <a:r>
              <a:rPr lang="en-US" sz="1300" dirty="0" smtClean="0">
                <a:solidFill>
                  <a:srgbClr val="1D324B"/>
                </a:solidFill>
              </a:rPr>
              <a:t>This </a:t>
            </a:r>
            <a:r>
              <a:rPr lang="en-US" sz="1300" dirty="0">
                <a:solidFill>
                  <a:srgbClr val="1D324B"/>
                </a:solidFill>
              </a:rPr>
              <a:t>NEW Home is complete and available to move in as of August 15th.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9481319"/>
            <a:ext cx="7772400" cy="577081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lvl="0" algn="ctr"/>
            <a:r>
              <a:rPr lang="en-US" sz="1050" dirty="0" smtClean="0">
                <a:solidFill>
                  <a:schemeClr val="bg1"/>
                </a:solidFill>
              </a:rPr>
              <a:t>Ravenel Associates Real Estate</a:t>
            </a:r>
          </a:p>
          <a:p>
            <a:pPr lvl="0" algn="ctr"/>
            <a:r>
              <a:rPr lang="en-US" sz="1050" dirty="0" smtClean="0">
                <a:solidFill>
                  <a:schemeClr val="bg1"/>
                </a:solidFill>
              </a:rPr>
              <a:t>960 Morrison Drive • Suite 100 • Charleston, SC 29403 </a:t>
            </a:r>
          </a:p>
          <a:p>
            <a:pPr lvl="0" algn="ctr"/>
            <a:r>
              <a:rPr lang="en-US" sz="1050" dirty="0">
                <a:solidFill>
                  <a:schemeClr val="bg1"/>
                </a:solidFill>
              </a:rPr>
              <a:t>www.rarecharleston.com</a:t>
            </a:r>
          </a:p>
        </p:txBody>
      </p:sp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4269694"/>
            <a:ext cx="1682496" cy="12618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8110" y="4269694"/>
            <a:ext cx="1017383" cy="12618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4080" y="4269694"/>
            <a:ext cx="1682495" cy="12618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0379" y="4269694"/>
            <a:ext cx="1682495" cy="12618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525" y="8776772"/>
            <a:ext cx="1371600" cy="62935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7100" y="8686800"/>
            <a:ext cx="578072" cy="809301"/>
          </a:xfrm>
          <a:prstGeom prst="rect">
            <a:avLst/>
          </a:prstGeom>
          <a:ln>
            <a:noFill/>
          </a:ln>
        </p:spPr>
      </p:pic>
      <p:pic>
        <p:nvPicPr>
          <p:cNvPr id="28" name="Picture 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51107" y="4269694"/>
            <a:ext cx="977359" cy="12618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13" t="22937" r="2659" b="19690"/>
          <a:stretch/>
        </p:blipFill>
        <p:spPr>
          <a:xfrm>
            <a:off x="1485900" y="7312497"/>
            <a:ext cx="4800600" cy="1371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62189" y="4269694"/>
            <a:ext cx="842578" cy="126187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" name="Picture 4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22" b="11111"/>
          <a:stretch/>
        </p:blipFill>
        <p:spPr bwMode="auto">
          <a:xfrm>
            <a:off x="6172200" y="7312497"/>
            <a:ext cx="1600200" cy="137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500"/>
          <a:stretch/>
        </p:blipFill>
        <p:spPr bwMode="auto">
          <a:xfrm>
            <a:off x="0" y="7312497"/>
            <a:ext cx="1600200" cy="137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211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Felix Titling</vt:lpstr>
      <vt:lpstr>Office Theme</vt:lpstr>
      <vt:lpstr>5121 Old Washington Course MLS# 15003150 ~ $549,900 4 Bedrooms | 3½ Baths | 3,000 Sq Ft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A. Thomas</cp:lastModifiedBy>
  <cp:revision>20</cp:revision>
  <dcterms:created xsi:type="dcterms:W3CDTF">2006-08-16T00:00:00Z</dcterms:created>
  <dcterms:modified xsi:type="dcterms:W3CDTF">2015-07-30T17:49:41Z</dcterms:modified>
</cp:coreProperties>
</file>