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3DE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6" d="100"/>
          <a:sy n="76" d="100"/>
        </p:scale>
        <p:origin x="3546" y="12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461852" indent="0" algn="ctr">
              <a:buNone/>
              <a:defRPr>
                <a:solidFill>
                  <a:schemeClr val="tx1">
                    <a:tint val="75000"/>
                  </a:schemeClr>
                </a:solidFill>
              </a:defRPr>
            </a:lvl2pPr>
            <a:lvl3pPr marL="923703" indent="0" algn="ctr">
              <a:buNone/>
              <a:defRPr>
                <a:solidFill>
                  <a:schemeClr val="tx1">
                    <a:tint val="75000"/>
                  </a:schemeClr>
                </a:solidFill>
              </a:defRPr>
            </a:lvl3pPr>
            <a:lvl4pPr marL="1385555" indent="0" algn="ctr">
              <a:buNone/>
              <a:defRPr>
                <a:solidFill>
                  <a:schemeClr val="tx1">
                    <a:tint val="75000"/>
                  </a:schemeClr>
                </a:solidFill>
              </a:defRPr>
            </a:lvl4pPr>
            <a:lvl5pPr marL="1847407" indent="0" algn="ctr">
              <a:buNone/>
              <a:defRPr>
                <a:solidFill>
                  <a:schemeClr val="tx1">
                    <a:tint val="75000"/>
                  </a:schemeClr>
                </a:solidFill>
              </a:defRPr>
            </a:lvl5pPr>
            <a:lvl6pPr marL="2309259" indent="0" algn="ctr">
              <a:buNone/>
              <a:defRPr>
                <a:solidFill>
                  <a:schemeClr val="tx1">
                    <a:tint val="75000"/>
                  </a:schemeClr>
                </a:solidFill>
              </a:defRPr>
            </a:lvl6pPr>
            <a:lvl7pPr marL="2771110" indent="0" algn="ctr">
              <a:buNone/>
              <a:defRPr>
                <a:solidFill>
                  <a:schemeClr val="tx1">
                    <a:tint val="75000"/>
                  </a:schemeClr>
                </a:solidFill>
              </a:defRPr>
            </a:lvl7pPr>
            <a:lvl8pPr marL="3232962" indent="0" algn="ctr">
              <a:buNone/>
              <a:defRPr>
                <a:solidFill>
                  <a:schemeClr val="tx1">
                    <a:tint val="75000"/>
                  </a:schemeClr>
                </a:solidFill>
              </a:defRPr>
            </a:lvl8pPr>
            <a:lvl9pPr marL="3694814"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007" b="1" cap="all"/>
            </a:lvl1pPr>
          </a:lstStyle>
          <a:p>
            <a:r>
              <a:rPr lang="en-US"/>
              <a:t>Click to edit Master title style</a:t>
            </a:r>
          </a:p>
        </p:txBody>
      </p:sp>
      <p:sp>
        <p:nvSpPr>
          <p:cNvPr id="3" name="Text Placeholder 2"/>
          <p:cNvSpPr>
            <a:spLocks noGrp="1"/>
          </p:cNvSpPr>
          <p:nvPr>
            <p:ph type="body" idx="1"/>
          </p:nvPr>
        </p:nvSpPr>
        <p:spPr>
          <a:xfrm>
            <a:off x="650082" y="4263181"/>
            <a:ext cx="6995160" cy="2200274"/>
          </a:xfrm>
        </p:spPr>
        <p:txBody>
          <a:bodyPr anchor="b"/>
          <a:lstStyle>
            <a:lvl1pPr marL="0" indent="0">
              <a:buNone/>
              <a:defRPr sz="2043">
                <a:solidFill>
                  <a:schemeClr val="tx1">
                    <a:tint val="75000"/>
                  </a:schemeClr>
                </a:solidFill>
              </a:defRPr>
            </a:lvl1pPr>
            <a:lvl2pPr marL="461852" indent="0">
              <a:buNone/>
              <a:defRPr sz="1807">
                <a:solidFill>
                  <a:schemeClr val="tx1">
                    <a:tint val="75000"/>
                  </a:schemeClr>
                </a:solidFill>
              </a:defRPr>
            </a:lvl2pPr>
            <a:lvl3pPr marL="923703" indent="0">
              <a:buNone/>
              <a:defRPr sz="1650">
                <a:solidFill>
                  <a:schemeClr val="tx1">
                    <a:tint val="75000"/>
                  </a:schemeClr>
                </a:solidFill>
              </a:defRPr>
            </a:lvl3pPr>
            <a:lvl4pPr marL="1385555" indent="0">
              <a:buNone/>
              <a:defRPr sz="1414">
                <a:solidFill>
                  <a:schemeClr val="tx1">
                    <a:tint val="75000"/>
                  </a:schemeClr>
                </a:solidFill>
              </a:defRPr>
            </a:lvl4pPr>
            <a:lvl5pPr marL="1847407" indent="0">
              <a:buNone/>
              <a:defRPr sz="1414">
                <a:solidFill>
                  <a:schemeClr val="tx1">
                    <a:tint val="75000"/>
                  </a:schemeClr>
                </a:solidFill>
              </a:defRPr>
            </a:lvl5pPr>
            <a:lvl6pPr marL="2309259" indent="0">
              <a:buNone/>
              <a:defRPr sz="1414">
                <a:solidFill>
                  <a:schemeClr val="tx1">
                    <a:tint val="75000"/>
                  </a:schemeClr>
                </a:solidFill>
              </a:defRPr>
            </a:lvl6pPr>
            <a:lvl7pPr marL="2771110" indent="0">
              <a:buNone/>
              <a:defRPr sz="1414">
                <a:solidFill>
                  <a:schemeClr val="tx1">
                    <a:tint val="75000"/>
                  </a:schemeClr>
                </a:solidFill>
              </a:defRPr>
            </a:lvl7pPr>
            <a:lvl8pPr marL="3232962" indent="0">
              <a:buNone/>
              <a:defRPr sz="1414">
                <a:solidFill>
                  <a:schemeClr val="tx1">
                    <a:tint val="75000"/>
                  </a:schemeClr>
                </a:solidFill>
              </a:defRPr>
            </a:lvl8pPr>
            <a:lvl9pPr marL="3694814" indent="0">
              <a:buNone/>
              <a:defRPr sz="1414">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2"/>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2"/>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4" name="Content Placeholder 3"/>
          <p:cNvSpPr>
            <a:spLocks noGrp="1"/>
          </p:cNvSpPr>
          <p:nvPr>
            <p:ph sz="half" idx="2"/>
          </p:nvPr>
        </p:nvSpPr>
        <p:spPr>
          <a:xfrm>
            <a:off x="411480" y="3189816"/>
            <a:ext cx="3636169"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6" name="Content Placeholder 5"/>
          <p:cNvSpPr>
            <a:spLocks noGrp="1"/>
          </p:cNvSpPr>
          <p:nvPr>
            <p:ph sz="quarter" idx="4"/>
          </p:nvPr>
        </p:nvSpPr>
        <p:spPr>
          <a:xfrm>
            <a:off x="4180523" y="3189816"/>
            <a:ext cx="3637597"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3/17/2025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3/17/2025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043" b="1"/>
            </a:lvl1pPr>
          </a:lstStyle>
          <a:p>
            <a:r>
              <a:rPr lang="en-US"/>
              <a:t>Click to edit Master title style</a:t>
            </a:r>
          </a:p>
        </p:txBody>
      </p:sp>
      <p:sp>
        <p:nvSpPr>
          <p:cNvPr id="3" name="Content Placeholder 2"/>
          <p:cNvSpPr>
            <a:spLocks noGrp="1"/>
          </p:cNvSpPr>
          <p:nvPr>
            <p:ph idx="1"/>
          </p:nvPr>
        </p:nvSpPr>
        <p:spPr>
          <a:xfrm>
            <a:off x="3217545" y="400475"/>
            <a:ext cx="4600576" cy="8584566"/>
          </a:xfrm>
        </p:spPr>
        <p:txBody>
          <a:bodyPr/>
          <a:lstStyle>
            <a:lvl1pPr>
              <a:defRPr sz="3221"/>
            </a:lvl1pPr>
            <a:lvl2pPr>
              <a:defRPr sz="2829"/>
            </a:lvl2pPr>
            <a:lvl3pPr>
              <a:defRPr sz="2436"/>
            </a:lvl3pPr>
            <a:lvl4pPr>
              <a:defRPr sz="2043"/>
            </a:lvl4pPr>
            <a:lvl5pPr>
              <a:defRPr sz="2043"/>
            </a:lvl5pPr>
            <a:lvl6pPr>
              <a:defRPr sz="2043"/>
            </a:lvl6pPr>
            <a:lvl7pPr>
              <a:defRPr sz="2043"/>
            </a:lvl7pPr>
            <a:lvl8pPr>
              <a:defRPr sz="2043"/>
            </a:lvl8pPr>
            <a:lvl9pPr>
              <a:defRPr sz="20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5"/>
            <a:ext cx="2707482" cy="6880226"/>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043"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221"/>
            </a:lvl1pPr>
            <a:lvl2pPr marL="461852" indent="0">
              <a:buNone/>
              <a:defRPr sz="2829"/>
            </a:lvl2pPr>
            <a:lvl3pPr marL="923703" indent="0">
              <a:buNone/>
              <a:defRPr sz="2436"/>
            </a:lvl3pPr>
            <a:lvl4pPr marL="1385555" indent="0">
              <a:buNone/>
              <a:defRPr sz="2043"/>
            </a:lvl4pPr>
            <a:lvl5pPr marL="1847407" indent="0">
              <a:buNone/>
              <a:defRPr sz="2043"/>
            </a:lvl5pPr>
            <a:lvl6pPr marL="2309259" indent="0">
              <a:buNone/>
              <a:defRPr sz="2043"/>
            </a:lvl6pPr>
            <a:lvl7pPr marL="2771110" indent="0">
              <a:buNone/>
              <a:defRPr sz="2043"/>
            </a:lvl7pPr>
            <a:lvl8pPr marL="3232962" indent="0">
              <a:buNone/>
              <a:defRPr sz="2043"/>
            </a:lvl8pPr>
            <a:lvl9pPr marL="3694814" indent="0">
              <a:buNone/>
              <a:defRPr sz="2043"/>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3"/>
            <a:ext cx="7406640" cy="16764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411480" y="2346962"/>
            <a:ext cx="7406640" cy="6638079"/>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17564" tIns="58782" rIns="117564" bIns="58782" rtlCol="0" anchor="ctr"/>
          <a:lstStyle>
            <a:lvl1pPr algn="l">
              <a:defRPr sz="1179">
                <a:solidFill>
                  <a:schemeClr val="tx1">
                    <a:tint val="75000"/>
                  </a:schemeClr>
                </a:solidFill>
              </a:defRPr>
            </a:lvl1pPr>
          </a:lstStyle>
          <a:p>
            <a:fld id="{1D8BD707-D9CF-40AE-B4C6-C98DA3205C09}" type="datetimeFigureOut">
              <a:rPr lang="en-US" smtClean="0"/>
              <a:pPr/>
              <a:t>3/17/2025</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17564" tIns="58782" rIns="117564" bIns="58782" rtlCol="0" anchor="ctr"/>
          <a:lstStyle>
            <a:lvl1pPr algn="ctr">
              <a:defRPr sz="1179">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17564" tIns="58782" rIns="117564" bIns="58782" rtlCol="0" anchor="ctr"/>
          <a:lstStyle>
            <a:lvl1pPr algn="r">
              <a:defRPr sz="1179">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3703" rtl="0" eaLnBrk="1" latinLnBrk="0" hangingPunct="1">
        <a:spcBef>
          <a:spcPct val="0"/>
        </a:spcBef>
        <a:buNone/>
        <a:defRPr sz="4478" kern="1200">
          <a:solidFill>
            <a:schemeClr val="tx1"/>
          </a:solidFill>
          <a:latin typeface="+mj-lt"/>
          <a:ea typeface="+mj-ea"/>
          <a:cs typeface="+mj-cs"/>
        </a:defRPr>
      </a:lvl1pPr>
    </p:titleStyle>
    <p:bodyStyle>
      <a:lvl1pPr marL="346389" indent="-346389" algn="l" defTabSz="923703" rtl="0" eaLnBrk="1" latinLnBrk="0" hangingPunct="1">
        <a:spcBef>
          <a:spcPct val="20000"/>
        </a:spcBef>
        <a:buFont typeface="Arial" pitchFamily="34" charset="0"/>
        <a:buChar char="•"/>
        <a:defRPr sz="3221" kern="1200">
          <a:solidFill>
            <a:schemeClr val="tx1"/>
          </a:solidFill>
          <a:latin typeface="+mn-lt"/>
          <a:ea typeface="+mn-ea"/>
          <a:cs typeface="+mn-cs"/>
        </a:defRPr>
      </a:lvl1pPr>
      <a:lvl2pPr marL="750509" indent="-288658" algn="l" defTabSz="923703" rtl="0" eaLnBrk="1" latinLnBrk="0" hangingPunct="1">
        <a:spcBef>
          <a:spcPct val="20000"/>
        </a:spcBef>
        <a:buFont typeface="Arial" pitchFamily="34" charset="0"/>
        <a:buChar char="–"/>
        <a:defRPr sz="2829" kern="1200">
          <a:solidFill>
            <a:schemeClr val="tx1"/>
          </a:solidFill>
          <a:latin typeface="+mn-lt"/>
          <a:ea typeface="+mn-ea"/>
          <a:cs typeface="+mn-cs"/>
        </a:defRPr>
      </a:lvl2pPr>
      <a:lvl3pPr marL="1154629" indent="-230926" algn="l" defTabSz="923703" rtl="0" eaLnBrk="1" latinLnBrk="0" hangingPunct="1">
        <a:spcBef>
          <a:spcPct val="20000"/>
        </a:spcBef>
        <a:buFont typeface="Arial" pitchFamily="34" charset="0"/>
        <a:buChar char="•"/>
        <a:defRPr sz="2436" kern="1200">
          <a:solidFill>
            <a:schemeClr val="tx1"/>
          </a:solidFill>
          <a:latin typeface="+mn-lt"/>
          <a:ea typeface="+mn-ea"/>
          <a:cs typeface="+mn-cs"/>
        </a:defRPr>
      </a:lvl3pPr>
      <a:lvl4pPr marL="1616481"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4pPr>
      <a:lvl5pPr marL="2078333"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5pPr>
      <a:lvl6pPr marL="2540185"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6pPr>
      <a:lvl7pPr marL="3002036"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7pPr>
      <a:lvl8pPr marL="3463888"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8pPr>
      <a:lvl9pPr marL="3925740"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9pPr>
    </p:bodyStyle>
    <p:otherStyle>
      <a:defPPr>
        <a:defRPr lang="en-US"/>
      </a:defPPr>
      <a:lvl1pPr marL="0" algn="l" defTabSz="923703" rtl="0" eaLnBrk="1" latinLnBrk="0" hangingPunct="1">
        <a:defRPr sz="1807" kern="1200">
          <a:solidFill>
            <a:schemeClr val="tx1"/>
          </a:solidFill>
          <a:latin typeface="+mn-lt"/>
          <a:ea typeface="+mn-ea"/>
          <a:cs typeface="+mn-cs"/>
        </a:defRPr>
      </a:lvl1pPr>
      <a:lvl2pPr marL="461852" algn="l" defTabSz="923703" rtl="0" eaLnBrk="1" latinLnBrk="0" hangingPunct="1">
        <a:defRPr sz="1807" kern="1200">
          <a:solidFill>
            <a:schemeClr val="tx1"/>
          </a:solidFill>
          <a:latin typeface="+mn-lt"/>
          <a:ea typeface="+mn-ea"/>
          <a:cs typeface="+mn-cs"/>
        </a:defRPr>
      </a:lvl2pPr>
      <a:lvl3pPr marL="923703" algn="l" defTabSz="923703" rtl="0" eaLnBrk="1" latinLnBrk="0" hangingPunct="1">
        <a:defRPr sz="1807" kern="1200">
          <a:solidFill>
            <a:schemeClr val="tx1"/>
          </a:solidFill>
          <a:latin typeface="+mn-lt"/>
          <a:ea typeface="+mn-ea"/>
          <a:cs typeface="+mn-cs"/>
        </a:defRPr>
      </a:lvl3pPr>
      <a:lvl4pPr marL="1385555" algn="l" defTabSz="923703" rtl="0" eaLnBrk="1" latinLnBrk="0" hangingPunct="1">
        <a:defRPr sz="1807" kern="1200">
          <a:solidFill>
            <a:schemeClr val="tx1"/>
          </a:solidFill>
          <a:latin typeface="+mn-lt"/>
          <a:ea typeface="+mn-ea"/>
          <a:cs typeface="+mn-cs"/>
        </a:defRPr>
      </a:lvl4pPr>
      <a:lvl5pPr marL="1847407" algn="l" defTabSz="923703" rtl="0" eaLnBrk="1" latinLnBrk="0" hangingPunct="1">
        <a:defRPr sz="1807" kern="1200">
          <a:solidFill>
            <a:schemeClr val="tx1"/>
          </a:solidFill>
          <a:latin typeface="+mn-lt"/>
          <a:ea typeface="+mn-ea"/>
          <a:cs typeface="+mn-cs"/>
        </a:defRPr>
      </a:lvl5pPr>
      <a:lvl6pPr marL="2309259" algn="l" defTabSz="923703" rtl="0" eaLnBrk="1" latinLnBrk="0" hangingPunct="1">
        <a:defRPr sz="1807" kern="1200">
          <a:solidFill>
            <a:schemeClr val="tx1"/>
          </a:solidFill>
          <a:latin typeface="+mn-lt"/>
          <a:ea typeface="+mn-ea"/>
          <a:cs typeface="+mn-cs"/>
        </a:defRPr>
      </a:lvl6pPr>
      <a:lvl7pPr marL="2771110" algn="l" defTabSz="923703" rtl="0" eaLnBrk="1" latinLnBrk="0" hangingPunct="1">
        <a:defRPr sz="1807" kern="1200">
          <a:solidFill>
            <a:schemeClr val="tx1"/>
          </a:solidFill>
          <a:latin typeface="+mn-lt"/>
          <a:ea typeface="+mn-ea"/>
          <a:cs typeface="+mn-cs"/>
        </a:defRPr>
      </a:lvl7pPr>
      <a:lvl8pPr marL="3232962" algn="l" defTabSz="923703" rtl="0" eaLnBrk="1" latinLnBrk="0" hangingPunct="1">
        <a:defRPr sz="1807" kern="1200">
          <a:solidFill>
            <a:schemeClr val="tx1"/>
          </a:solidFill>
          <a:latin typeface="+mn-lt"/>
          <a:ea typeface="+mn-ea"/>
          <a:cs typeface="+mn-cs"/>
        </a:defRPr>
      </a:lvl8pPr>
      <a:lvl9pPr marL="3694814" algn="l" defTabSz="923703" rtl="0" eaLnBrk="1" latinLnBrk="0" hangingPunct="1">
        <a:defRPr sz="1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akcolie@mattoneillteam.com" TargetMode="External"/><Relationship Id="rId7" Type="http://schemas.openxmlformats.org/officeDocument/2006/relationships/image" Target="../media/image5.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l="824" r="824"/>
          <a:stretch/>
        </p:blipFill>
        <p:spPr bwMode="auto">
          <a:xfrm>
            <a:off x="-4482" y="0"/>
            <a:ext cx="8238564" cy="5584364"/>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3" name="Subtitle 2"/>
          <p:cNvSpPr>
            <a:spLocks noGrp="1"/>
          </p:cNvSpPr>
          <p:nvPr>
            <p:ph type="subTitle" idx="1"/>
          </p:nvPr>
        </p:nvSpPr>
        <p:spPr>
          <a:xfrm>
            <a:off x="0" y="5595155"/>
            <a:ext cx="6400800" cy="3882664"/>
          </a:xfrm>
        </p:spPr>
        <p:txBody>
          <a:bodyPr anchor="ctr">
            <a:noAutofit/>
          </a:bodyPr>
          <a:lstStyle/>
          <a:p>
            <a:r>
              <a:rPr lang="en-US" sz="1400" b="1" dirty="0">
                <a:solidFill>
                  <a:schemeClr val="bg2">
                    <a:lumMod val="25000"/>
                  </a:schemeClr>
                </a:solidFill>
                <a:latin typeface="Palatino Linotype" panose="02040502050505030304" pitchFamily="18" charset="0"/>
                <a:cs typeface="Times New Roman" panose="02020603050405020304" pitchFamily="18" charset="0"/>
              </a:rPr>
              <a:t>4.5 Acres with TWO Like-New Homes! </a:t>
            </a:r>
          </a:p>
          <a:p>
            <a:r>
              <a:rPr lang="en-US" sz="1400" dirty="0">
                <a:solidFill>
                  <a:schemeClr val="bg2">
                    <a:lumMod val="25000"/>
                  </a:schemeClr>
                </a:solidFill>
                <a:latin typeface="Palatino Linotype" panose="02040502050505030304" pitchFamily="18" charset="0"/>
                <a:cs typeface="Times New Roman" panose="02020603050405020304" pitchFamily="18" charset="0"/>
              </a:rPr>
              <a:t>Whether you're looking for a multi-generational living setup, a potential income-producing rental option, or the perfect spot to potentially build your dream home while living on-site, this property offers unmatched flexibility. The first home (over 2100 sq ft), at the front of the property, welcomes you as you drive in. A little further down the drive, you'll find the second home (over 1900 sq ft). There is plenty of space between them for privacy! Both homes are like new, have brick foundations, and have many upgrades.</a:t>
            </a:r>
          </a:p>
          <a:p>
            <a:r>
              <a:rPr lang="en-US" sz="1400" dirty="0">
                <a:solidFill>
                  <a:schemeClr val="bg2">
                    <a:lumMod val="25000"/>
                  </a:schemeClr>
                </a:solidFill>
                <a:latin typeface="Palatino Linotype" panose="02040502050505030304" pitchFamily="18" charset="0"/>
                <a:cs typeface="Times New Roman" panose="02020603050405020304" pitchFamily="18" charset="0"/>
              </a:rPr>
              <a:t>Additional features include No HOA, a huge double-bay workshop ideal for storage or hobbies, a large two-car garage with a 300 sq ft office space with a private entry on the second home, an above-ground pool, and plenty of room for expansion.</a:t>
            </a:r>
          </a:p>
          <a:p>
            <a:r>
              <a:rPr lang="en-US" sz="1400" dirty="0">
                <a:solidFill>
                  <a:schemeClr val="bg2">
                    <a:lumMod val="25000"/>
                  </a:schemeClr>
                </a:solidFill>
                <a:latin typeface="Palatino Linotype" panose="02040502050505030304" pitchFamily="18" charset="0"/>
                <a:cs typeface="Times New Roman" panose="02020603050405020304" pitchFamily="18" charset="0"/>
              </a:rPr>
              <a:t>Finding two homes on one property with this much acreage is incredibly rare...don't miss out on this unique opportunity!</a:t>
            </a:r>
          </a:p>
          <a:p>
            <a:r>
              <a:rPr lang="en-US" sz="1400" dirty="0">
                <a:solidFill>
                  <a:schemeClr val="bg2">
                    <a:lumMod val="25000"/>
                  </a:schemeClr>
                </a:solidFill>
                <a:latin typeface="Palatino Linotype" panose="02040502050505030304" pitchFamily="18" charset="0"/>
                <a:cs typeface="Times New Roman" panose="02020603050405020304" pitchFamily="18" charset="0"/>
              </a:rPr>
              <a:t>Sale includes TMS#164-00-00-239 and MH0-00-57-532.</a:t>
            </a:r>
          </a:p>
          <a:p>
            <a:r>
              <a:rPr lang="en-US" sz="1400" dirty="0">
                <a:solidFill>
                  <a:schemeClr val="bg2">
                    <a:lumMod val="25000"/>
                  </a:schemeClr>
                </a:solidFill>
                <a:latin typeface="Palatino Linotype" panose="02040502050505030304" pitchFamily="18" charset="0"/>
                <a:cs typeface="Times New Roman" panose="02020603050405020304" pitchFamily="18" charset="0"/>
              </a:rPr>
              <a:t>*All rental and building options and availability must be approved by all governing bodies including, town, county, etc.</a:t>
            </a:r>
          </a:p>
        </p:txBody>
      </p:sp>
      <p:sp>
        <p:nvSpPr>
          <p:cNvPr id="9" name="Rectangle 8"/>
          <p:cNvSpPr/>
          <p:nvPr/>
        </p:nvSpPr>
        <p:spPr>
          <a:xfrm>
            <a:off x="0" y="9771017"/>
            <a:ext cx="8229600" cy="28738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57" dirty="0">
                <a:solidFill>
                  <a:schemeClr val="tx1"/>
                </a:solidFill>
                <a:latin typeface="Palatino Linotype" panose="02040502050505030304" pitchFamily="18" charset="0"/>
              </a:rPr>
              <a:t>Amanda Kennedy-Colie   </a:t>
            </a:r>
            <a:r>
              <a:rPr lang="en-US" sz="1257" dirty="0">
                <a:solidFill>
                  <a:schemeClr val="tx1"/>
                </a:solidFill>
                <a:latin typeface="Palatino Linotype" panose="02040502050505030304" pitchFamily="18" charset="0"/>
                <a:hlinkClick r:id="rId3"/>
              </a:rPr>
              <a:t>akcolie@mattoneillteam.com</a:t>
            </a:r>
            <a:r>
              <a:rPr lang="en-US" sz="1257" dirty="0">
                <a:solidFill>
                  <a:schemeClr val="tx1"/>
                </a:solidFill>
                <a:latin typeface="Palatino Linotype" panose="02040502050505030304" pitchFamily="18" charset="0"/>
              </a:rPr>
              <a:t>   843-224-5865</a:t>
            </a:r>
            <a:endParaRPr lang="en-US" sz="1257" u="sng" dirty="0">
              <a:solidFill>
                <a:schemeClr val="tx1"/>
              </a:solidFill>
              <a:latin typeface="Palatino Linotype" panose="02040502050505030304" pitchFamily="18" charset="0"/>
            </a:endParaRPr>
          </a:p>
        </p:txBody>
      </p:sp>
      <p:sp>
        <p:nvSpPr>
          <p:cNvPr id="4" name="Rectangle 3"/>
          <p:cNvSpPr/>
          <p:nvPr/>
        </p:nvSpPr>
        <p:spPr>
          <a:xfrm>
            <a:off x="0" y="4674906"/>
            <a:ext cx="8229600" cy="909458"/>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2400" dirty="0">
                <a:solidFill>
                  <a:schemeClr val="bg2">
                    <a:lumMod val="50000"/>
                  </a:schemeClr>
                </a:solidFill>
                <a:latin typeface="Palatino Linotype" panose="02040502050505030304" pitchFamily="18" charset="0"/>
              </a:rPr>
              <a:t>5126 </a:t>
            </a:r>
            <a:r>
              <a:rPr lang="en-US" sz="2400">
                <a:solidFill>
                  <a:schemeClr val="bg2">
                    <a:lumMod val="50000"/>
                  </a:schemeClr>
                </a:solidFill>
                <a:latin typeface="Palatino Linotype" panose="02040502050505030304" pitchFamily="18" charset="0"/>
              </a:rPr>
              <a:t>Chapel Road</a:t>
            </a:r>
          </a:p>
          <a:p>
            <a:pPr algn="ctr"/>
            <a:r>
              <a:rPr lang="en-US" sz="1700">
                <a:solidFill>
                  <a:schemeClr val="bg2">
                    <a:lumMod val="50000"/>
                  </a:schemeClr>
                </a:solidFill>
                <a:latin typeface="Palatino Linotype" panose="02040502050505030304" pitchFamily="18" charset="0"/>
              </a:rPr>
              <a:t>Hollywood</a:t>
            </a:r>
            <a:r>
              <a:rPr lang="en-US" sz="1700" dirty="0">
                <a:solidFill>
                  <a:schemeClr val="bg2">
                    <a:lumMod val="50000"/>
                  </a:schemeClr>
                </a:solidFill>
                <a:latin typeface="Palatino Linotype" panose="02040502050505030304" pitchFamily="18" charset="0"/>
              </a:rPr>
              <a:t>, SC 29449 | MLS# 25006787 | $969,000</a:t>
            </a:r>
          </a:p>
        </p:txBody>
      </p:sp>
      <p:sp>
        <p:nvSpPr>
          <p:cNvPr id="5" name="Rectangle 4"/>
          <p:cNvSpPr/>
          <p:nvPr/>
        </p:nvSpPr>
        <p:spPr>
          <a:xfrm>
            <a:off x="8238565" y="239615"/>
            <a:ext cx="3053443" cy="830997"/>
          </a:xfrm>
          <a:prstGeom prst="rect">
            <a:avLst/>
          </a:prstGeom>
          <a:noFill/>
        </p:spPr>
        <p:txBody>
          <a:bodyPr wrap="square">
            <a:spAutoFit/>
          </a:bodyPr>
          <a:lstStyle/>
          <a:p>
            <a:pPr algn="r"/>
            <a:r>
              <a:rPr lang="en-US" sz="2400" b="1" dirty="0">
                <a:ln w="3175">
                  <a:solidFill>
                    <a:sysClr val="windowText" lastClr="000000"/>
                  </a:solidFill>
                </a:ln>
                <a:solidFill>
                  <a:srgbClr val="FFFF00"/>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OPEN HOUSE</a:t>
            </a:r>
          </a:p>
          <a:p>
            <a:pPr algn="r"/>
            <a:r>
              <a:rPr lang="en-US" sz="2400" b="1" dirty="0">
                <a:ln w="3175">
                  <a:solidFill>
                    <a:sysClr val="windowText" lastClr="000000"/>
                  </a:solidFill>
                </a:ln>
                <a:solidFill>
                  <a:srgbClr val="FFFF00"/>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SATURDAY 12-3</a:t>
            </a:r>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6403299" y="8265036"/>
            <a:ext cx="1823801" cy="1215867"/>
          </a:xfrm>
          <a:prstGeom prst="rect">
            <a:avLst/>
          </a:prstGeom>
        </p:spPr>
      </p:pic>
      <p:pic>
        <p:nvPicPr>
          <p:cNvPr id="14" name="Picture 13"/>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6404370" y="5594267"/>
            <a:ext cx="1822848" cy="1215232"/>
          </a:xfrm>
          <a:prstGeom prst="rect">
            <a:avLst/>
          </a:prstGeom>
        </p:spPr>
      </p:pic>
      <p:pic>
        <p:nvPicPr>
          <p:cNvPr id="17" name="Picture 16"/>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6408694" y="6931567"/>
            <a:ext cx="1817580" cy="1211720"/>
          </a:xfrm>
          <a:prstGeom prst="rect">
            <a:avLst/>
          </a:prstGeom>
        </p:spPr>
      </p:pic>
      <p:sp>
        <p:nvSpPr>
          <p:cNvPr id="2" name="Rectangle 1"/>
          <p:cNvSpPr/>
          <p:nvPr/>
        </p:nvSpPr>
        <p:spPr>
          <a:xfrm>
            <a:off x="8349343" y="1859232"/>
            <a:ext cx="2694969" cy="370422"/>
          </a:xfrm>
          <a:prstGeom prst="rect">
            <a:avLst/>
          </a:prstGeom>
        </p:spPr>
        <p:txBody>
          <a:bodyPr wrap="none">
            <a:spAutoFit/>
          </a:bodyPr>
          <a:lstStyle/>
          <a:p>
            <a:r>
              <a:rPr lang="en-US" sz="1807" dirty="0"/>
              <a:t>Open House Saturday 12-3</a:t>
            </a:r>
          </a:p>
        </p:txBody>
      </p:sp>
      <p:sp>
        <p:nvSpPr>
          <p:cNvPr id="19" name="Rectangle 18"/>
          <p:cNvSpPr/>
          <p:nvPr/>
        </p:nvSpPr>
        <p:spPr>
          <a:xfrm>
            <a:off x="-8965" y="0"/>
            <a:ext cx="8229600" cy="830997"/>
          </a:xfrm>
          <a:prstGeom prst="rect">
            <a:avLst/>
          </a:prstGeom>
          <a:noFill/>
        </p:spPr>
        <p:txBody>
          <a:bodyPr wrap="square">
            <a:spAutoFit/>
          </a:bodyPr>
          <a:lstStyle/>
          <a:p>
            <a:r>
              <a:rPr lang="en-US" sz="4800" b="1" i="1" dirty="0">
                <a:ln w="3175">
                  <a:noFill/>
                </a:ln>
                <a:solidFill>
                  <a:schemeClr val="bg1"/>
                </a:solidFill>
                <a:effectLst>
                  <a:outerShdw blurRad="38100" dist="38100" dir="2700000" algn="tl">
                    <a:srgbClr val="000000">
                      <a:alpha val="43137"/>
                    </a:srgbClr>
                  </a:outerShdw>
                </a:effectLst>
                <a:latin typeface="Rastanty Cortez" panose="02000506000000020003" pitchFamily="2" charset="0"/>
                <a:cs typeface="Times New Roman" panose="02020603050405020304" pitchFamily="18" charset="0"/>
              </a:rPr>
              <a:t>Rare &amp; Unique Opportunity</a:t>
            </a:r>
          </a:p>
        </p:txBody>
      </p:sp>
      <p:sp>
        <p:nvSpPr>
          <p:cNvPr id="12" name="Rectangle 11">
            <a:extLst>
              <a:ext uri="{FF2B5EF4-FFF2-40B4-BE49-F238E27FC236}">
                <a16:creationId xmlns:a16="http://schemas.microsoft.com/office/drawing/2014/main" id="{0614247D-26DF-42B7-94A7-3D206C979827}"/>
              </a:ext>
            </a:extLst>
          </p:cNvPr>
          <p:cNvSpPr/>
          <p:nvPr/>
        </p:nvSpPr>
        <p:spPr>
          <a:xfrm>
            <a:off x="8458200" y="9056908"/>
            <a:ext cx="2165978" cy="292388"/>
          </a:xfrm>
          <a:prstGeom prst="rect">
            <a:avLst/>
          </a:prstGeom>
        </p:spPr>
        <p:txBody>
          <a:bodyPr wrap="none">
            <a:spAutoFit/>
          </a:bodyPr>
          <a:lstStyle/>
          <a:p>
            <a:r>
              <a:rPr lang="en-US" sz="1300" b="1" i="1" dirty="0">
                <a:solidFill>
                  <a:schemeClr val="bg2">
                    <a:lumMod val="25000"/>
                  </a:schemeClr>
                </a:solidFill>
                <a:latin typeface="Palatino Linotype" panose="02040502050505030304" pitchFamily="18" charset="0"/>
              </a:rPr>
              <a:t>Book your showing today!</a:t>
            </a:r>
          </a:p>
        </p:txBody>
      </p:sp>
      <p:pic>
        <p:nvPicPr>
          <p:cNvPr id="21" name="Picture 20" descr="A close up of a logo&#10;&#10;Description automatically generated">
            <a:extLst>
              <a:ext uri="{FF2B5EF4-FFF2-40B4-BE49-F238E27FC236}">
                <a16:creationId xmlns:a16="http://schemas.microsoft.com/office/drawing/2014/main" id="{237765BB-55F5-490F-B750-3D580053EC6C}"/>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28600" y="3729258"/>
            <a:ext cx="1828800" cy="909457"/>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1743</TotalTime>
  <Words>247</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Palatino Linotype</vt:lpstr>
      <vt:lpstr>Rastanty Cortez</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89</cp:revision>
  <dcterms:created xsi:type="dcterms:W3CDTF">2006-08-16T00:00:00Z</dcterms:created>
  <dcterms:modified xsi:type="dcterms:W3CDTF">2025-03-17T17:54:06Z</dcterms:modified>
</cp:coreProperties>
</file>