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3D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546" y="12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6"/>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6"/>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5"/>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5"/>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3/28/2025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akcolie@mattoneillteam.com" TargetMode="External"/><Relationship Id="rId7" Type="http://schemas.openxmlformats.org/officeDocument/2006/relationships/image" Target="../media/image5.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l="824" r="824"/>
          <a:stretch/>
        </p:blipFill>
        <p:spPr bwMode="auto">
          <a:xfrm>
            <a:off x="-4482" y="0"/>
            <a:ext cx="8238564" cy="5584364"/>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0" y="5595155"/>
            <a:ext cx="6400800" cy="3882664"/>
          </a:xfrm>
        </p:spPr>
        <p:txBody>
          <a:bodyPr anchor="ctr">
            <a:noAutofit/>
          </a:bodyPr>
          <a:lstStyle/>
          <a:p>
            <a:r>
              <a:rPr lang="en-US" sz="1300" b="1" dirty="0">
                <a:solidFill>
                  <a:schemeClr val="bg2">
                    <a:lumMod val="25000"/>
                  </a:schemeClr>
                </a:solidFill>
                <a:latin typeface="Palatino Linotype" panose="02040502050505030304" pitchFamily="18" charset="0"/>
                <a:cs typeface="Times New Roman" panose="02020603050405020304" pitchFamily="18" charset="0"/>
              </a:rPr>
              <a:t>Rare &amp; Unique Opportunity - 4.5 Acres with TWO Like-New Homes!</a:t>
            </a:r>
          </a:p>
          <a:p>
            <a:r>
              <a:rPr lang="en-US" sz="1300" b="1" dirty="0">
                <a:solidFill>
                  <a:schemeClr val="bg2">
                    <a:lumMod val="25000"/>
                  </a:schemeClr>
                </a:solidFill>
                <a:latin typeface="Palatino Linotype" panose="02040502050505030304" pitchFamily="18" charset="0"/>
                <a:cs typeface="Times New Roman" panose="02020603050405020304" pitchFamily="18" charset="0"/>
              </a:rPr>
              <a:t>Price Refreshed!</a:t>
            </a:r>
          </a:p>
          <a:p>
            <a:r>
              <a:rPr lang="en-US" sz="1300" dirty="0">
                <a:solidFill>
                  <a:schemeClr val="bg2">
                    <a:lumMod val="25000"/>
                  </a:schemeClr>
                </a:solidFill>
                <a:latin typeface="Palatino Linotype" panose="02040502050505030304" pitchFamily="18" charset="0"/>
                <a:cs typeface="Times New Roman" panose="02020603050405020304" pitchFamily="18" charset="0"/>
              </a:rPr>
              <a:t>Whether you're looking for a multi-generational living setup, a potential income-producing rental option, or the perfect spot to potentially build your dream home while living on-site, this property offers unmatched flexibility. The first home (over 2100 sq ft), at the front of the property, welcomes you as you drive in. A little further down the drive, you'll find the second home (over 1900 sq ft). There is plenty of space between them for privacy! Both homes are like new, have brick foundations, and have many upgrades.</a:t>
            </a:r>
          </a:p>
          <a:p>
            <a:r>
              <a:rPr lang="en-US" sz="1300" dirty="0">
                <a:solidFill>
                  <a:schemeClr val="bg2">
                    <a:lumMod val="25000"/>
                  </a:schemeClr>
                </a:solidFill>
                <a:latin typeface="Palatino Linotype" panose="02040502050505030304" pitchFamily="18" charset="0"/>
                <a:cs typeface="Times New Roman" panose="02020603050405020304" pitchFamily="18" charset="0"/>
              </a:rPr>
              <a:t>Additional features include No HOA, a huge double-bay workshop ideal for storage or hobbies, a large two-car garage with a 300 sq ft office space with a private entry on the second home, an above-ground pool, and plenty of room for expansion.</a:t>
            </a:r>
          </a:p>
          <a:p>
            <a:r>
              <a:rPr lang="en-US" sz="1300" dirty="0">
                <a:solidFill>
                  <a:schemeClr val="bg2">
                    <a:lumMod val="25000"/>
                  </a:schemeClr>
                </a:solidFill>
                <a:latin typeface="Palatino Linotype" panose="02040502050505030304" pitchFamily="18" charset="0"/>
                <a:cs typeface="Times New Roman" panose="02020603050405020304" pitchFamily="18" charset="0"/>
              </a:rPr>
              <a:t>Finding two homes on one property with this much acreage is incredibly rare...don't miss out on this unique opportunity!</a:t>
            </a:r>
          </a:p>
          <a:p>
            <a:r>
              <a:rPr lang="en-US" sz="1300" dirty="0">
                <a:solidFill>
                  <a:schemeClr val="bg2">
                    <a:lumMod val="25000"/>
                  </a:schemeClr>
                </a:solidFill>
                <a:latin typeface="Palatino Linotype" panose="02040502050505030304" pitchFamily="18" charset="0"/>
                <a:cs typeface="Times New Roman" panose="02020603050405020304" pitchFamily="18" charset="0"/>
              </a:rPr>
              <a:t>Sale includes TMS#164-00-00-239 and MH0-00-57-532.</a:t>
            </a:r>
          </a:p>
          <a:p>
            <a:r>
              <a:rPr lang="en-US" sz="1300" dirty="0">
                <a:solidFill>
                  <a:schemeClr val="bg2">
                    <a:lumMod val="25000"/>
                  </a:schemeClr>
                </a:solidFill>
                <a:latin typeface="Palatino Linotype" panose="02040502050505030304" pitchFamily="18" charset="0"/>
                <a:cs typeface="Times New Roman" panose="02020603050405020304" pitchFamily="18" charset="0"/>
              </a:rPr>
              <a:t>*All rental and building options and availability must be approved by all governing bodies including, town, county, etc.</a:t>
            </a:r>
          </a:p>
        </p:txBody>
      </p:sp>
      <p:sp>
        <p:nvSpPr>
          <p:cNvPr id="9" name="Rectangle 8"/>
          <p:cNvSpPr/>
          <p:nvPr/>
        </p:nvSpPr>
        <p:spPr>
          <a:xfrm>
            <a:off x="0" y="9771017"/>
            <a:ext cx="8229600" cy="28738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57" dirty="0">
                <a:solidFill>
                  <a:schemeClr val="tx1"/>
                </a:solidFill>
                <a:latin typeface="Palatino Linotype" panose="02040502050505030304" pitchFamily="18" charset="0"/>
              </a:rPr>
              <a:t>Amanda Kennedy-Colie   </a:t>
            </a:r>
            <a:r>
              <a:rPr lang="en-US" sz="1257" dirty="0">
                <a:solidFill>
                  <a:schemeClr val="tx1"/>
                </a:solidFill>
                <a:latin typeface="Palatino Linotype" panose="02040502050505030304" pitchFamily="18" charset="0"/>
                <a:hlinkClick r:id="rId3"/>
              </a:rPr>
              <a:t>akcolie@mattoneillteam.com</a:t>
            </a:r>
            <a:r>
              <a:rPr lang="en-US" sz="1257" dirty="0">
                <a:solidFill>
                  <a:schemeClr val="tx1"/>
                </a:solidFill>
                <a:latin typeface="Palatino Linotype" panose="02040502050505030304" pitchFamily="18" charset="0"/>
              </a:rPr>
              <a:t>   843-224-5865</a:t>
            </a:r>
            <a:endParaRPr lang="en-US" sz="1257" u="sng" dirty="0">
              <a:solidFill>
                <a:schemeClr val="tx1"/>
              </a:solidFill>
              <a:latin typeface="Palatino Linotype" panose="02040502050505030304" pitchFamily="18" charset="0"/>
            </a:endParaRPr>
          </a:p>
        </p:txBody>
      </p:sp>
      <p:sp>
        <p:nvSpPr>
          <p:cNvPr id="4" name="Rectangle 3"/>
          <p:cNvSpPr/>
          <p:nvPr/>
        </p:nvSpPr>
        <p:spPr>
          <a:xfrm>
            <a:off x="0" y="4674906"/>
            <a:ext cx="8229600" cy="909458"/>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2400" dirty="0">
                <a:solidFill>
                  <a:schemeClr val="bg2">
                    <a:lumMod val="50000"/>
                  </a:schemeClr>
                </a:solidFill>
                <a:latin typeface="Palatino Linotype" panose="02040502050505030304" pitchFamily="18" charset="0"/>
              </a:rPr>
              <a:t>5126 Chapel Road</a:t>
            </a:r>
          </a:p>
          <a:p>
            <a:pPr algn="ctr"/>
            <a:r>
              <a:rPr lang="en-US" sz="1700" dirty="0">
                <a:solidFill>
                  <a:schemeClr val="bg2">
                    <a:lumMod val="50000"/>
                  </a:schemeClr>
                </a:solidFill>
                <a:latin typeface="Palatino Linotype" panose="02040502050505030304" pitchFamily="18" charset="0"/>
              </a:rPr>
              <a:t>Hollywood, SC 29449 | MLS# 25006787 | $925,000</a:t>
            </a:r>
          </a:p>
        </p:txBody>
      </p:sp>
      <p:sp>
        <p:nvSpPr>
          <p:cNvPr id="5" name="Rectangle 4"/>
          <p:cNvSpPr/>
          <p:nvPr/>
        </p:nvSpPr>
        <p:spPr>
          <a:xfrm>
            <a:off x="8238565" y="239615"/>
            <a:ext cx="3053443" cy="830997"/>
          </a:xfrm>
          <a:prstGeom prst="rect">
            <a:avLst/>
          </a:prstGeom>
          <a:noFill/>
        </p:spPr>
        <p:txBody>
          <a:bodyPr wrap="square">
            <a:spAutoFit/>
          </a:bodyPr>
          <a:lstStyle/>
          <a:p>
            <a:pPr algn="r"/>
            <a:r>
              <a:rPr lang="en-US" sz="2400" b="1" dirty="0">
                <a:ln w="3175">
                  <a:solidFill>
                    <a:sysClr val="windowText" lastClr="000000"/>
                  </a:solidFill>
                </a:ln>
                <a:solidFill>
                  <a:srgbClr val="FFFF00"/>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OPEN HOUSE</a:t>
            </a:r>
          </a:p>
          <a:p>
            <a:pPr algn="r"/>
            <a:r>
              <a:rPr lang="en-US" sz="2400" b="1" dirty="0">
                <a:ln w="3175">
                  <a:solidFill>
                    <a:sysClr val="windowText" lastClr="000000"/>
                  </a:solidFill>
                </a:ln>
                <a:solidFill>
                  <a:srgbClr val="FFFF00"/>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SATURDAY 12-3</a:t>
            </a: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6403299" y="8265036"/>
            <a:ext cx="1823801" cy="1215867"/>
          </a:xfrm>
          <a:prstGeom prst="rect">
            <a:avLst/>
          </a:prstGeom>
        </p:spPr>
      </p:pic>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404370" y="5594267"/>
            <a:ext cx="1822848" cy="1215232"/>
          </a:xfrm>
          <a:prstGeom prst="rect">
            <a:avLst/>
          </a:prstGeom>
        </p:spPr>
      </p:pic>
      <p:pic>
        <p:nvPicPr>
          <p:cNvPr id="17" name="Picture 16"/>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408694" y="6931567"/>
            <a:ext cx="1817580" cy="1211720"/>
          </a:xfrm>
          <a:prstGeom prst="rect">
            <a:avLst/>
          </a:prstGeom>
        </p:spPr>
      </p:pic>
      <p:sp>
        <p:nvSpPr>
          <p:cNvPr id="2" name="Rectangle 1"/>
          <p:cNvSpPr/>
          <p:nvPr/>
        </p:nvSpPr>
        <p:spPr>
          <a:xfrm>
            <a:off x="8349343" y="1859232"/>
            <a:ext cx="2694969" cy="370422"/>
          </a:xfrm>
          <a:prstGeom prst="rect">
            <a:avLst/>
          </a:prstGeom>
        </p:spPr>
        <p:txBody>
          <a:bodyPr wrap="none">
            <a:spAutoFit/>
          </a:bodyPr>
          <a:lstStyle/>
          <a:p>
            <a:r>
              <a:rPr lang="en-US" sz="1807" dirty="0"/>
              <a:t>Open House Saturday 12-3</a:t>
            </a:r>
          </a:p>
        </p:txBody>
      </p:sp>
      <p:sp>
        <p:nvSpPr>
          <p:cNvPr id="19" name="Rectangle 18"/>
          <p:cNvSpPr/>
          <p:nvPr/>
        </p:nvSpPr>
        <p:spPr>
          <a:xfrm>
            <a:off x="-8965" y="0"/>
            <a:ext cx="8229600" cy="1015663"/>
          </a:xfrm>
          <a:prstGeom prst="rect">
            <a:avLst/>
          </a:prstGeom>
          <a:noFill/>
        </p:spPr>
        <p:txBody>
          <a:bodyPr wrap="square">
            <a:spAutoFit/>
          </a:bodyPr>
          <a:lstStyle/>
          <a:p>
            <a:pPr algn="r"/>
            <a:r>
              <a:rPr lang="en-US" sz="6000" b="1" i="1" dirty="0">
                <a:ln w="3175">
                  <a:noFill/>
                </a:ln>
                <a:solidFill>
                  <a:schemeClr val="bg1"/>
                </a:solidFill>
                <a:effectLst>
                  <a:outerShdw blurRad="38100" dist="38100" dir="2700000" algn="tl">
                    <a:srgbClr val="000000">
                      <a:alpha val="43137"/>
                    </a:srgbClr>
                  </a:outerShdw>
                </a:effectLst>
                <a:latin typeface="Rastanty Cortez" panose="02000506000000020003" pitchFamily="2" charset="0"/>
                <a:cs typeface="Times New Roman" panose="02020603050405020304" pitchFamily="18" charset="0"/>
              </a:rPr>
              <a:t>Price Improved!</a:t>
            </a:r>
          </a:p>
        </p:txBody>
      </p:sp>
      <p:sp>
        <p:nvSpPr>
          <p:cNvPr id="12" name="Rectangle 11">
            <a:extLst>
              <a:ext uri="{FF2B5EF4-FFF2-40B4-BE49-F238E27FC236}">
                <a16:creationId xmlns:a16="http://schemas.microsoft.com/office/drawing/2014/main" id="{0614247D-26DF-42B7-94A7-3D206C979827}"/>
              </a:ext>
            </a:extLst>
          </p:cNvPr>
          <p:cNvSpPr/>
          <p:nvPr/>
        </p:nvSpPr>
        <p:spPr>
          <a:xfrm>
            <a:off x="8458200" y="9056908"/>
            <a:ext cx="2165978" cy="292388"/>
          </a:xfrm>
          <a:prstGeom prst="rect">
            <a:avLst/>
          </a:prstGeom>
        </p:spPr>
        <p:txBody>
          <a:bodyPr wrap="none">
            <a:spAutoFit/>
          </a:bodyPr>
          <a:lstStyle/>
          <a:p>
            <a:r>
              <a:rPr lang="en-US" sz="1300" b="1" i="1" dirty="0">
                <a:solidFill>
                  <a:schemeClr val="bg2">
                    <a:lumMod val="25000"/>
                  </a:schemeClr>
                </a:solidFill>
                <a:latin typeface="Palatino Linotype" panose="02040502050505030304" pitchFamily="18" charset="0"/>
              </a:rPr>
              <a:t>Book your showing today!</a:t>
            </a:r>
          </a:p>
        </p:txBody>
      </p:sp>
      <p:pic>
        <p:nvPicPr>
          <p:cNvPr id="21" name="Picture 20" descr="A close up of a logo&#10;&#10;Description automatically generated">
            <a:extLst>
              <a:ext uri="{FF2B5EF4-FFF2-40B4-BE49-F238E27FC236}">
                <a16:creationId xmlns:a16="http://schemas.microsoft.com/office/drawing/2014/main" id="{237765BB-55F5-490F-B750-3D580053EC6C}"/>
              </a:ext>
            </a:extLst>
          </p:cNvPr>
          <p:cNvPicPr>
            <a:picLocks noChangeAspect="1"/>
          </p:cNvPicPr>
          <p:nvPr/>
        </p:nvPicPr>
        <p:blipFill>
          <a:blip r:embed="rId7" cstate="print">
            <a:lum bright="70000" contrast="-70000"/>
            <a:extLst>
              <a:ext uri="{28A0092B-C50C-407E-A947-70E740481C1C}">
                <a14:useLocalDpi xmlns:a14="http://schemas.microsoft.com/office/drawing/2010/main" val="0"/>
              </a:ext>
            </a:extLst>
          </a:blip>
          <a:stretch>
            <a:fillRect/>
          </a:stretch>
        </p:blipFill>
        <p:spPr>
          <a:xfrm>
            <a:off x="76200" y="3729258"/>
            <a:ext cx="1828800" cy="909457"/>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1809</TotalTime>
  <Words>254</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Rastanty Cortez</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91</cp:revision>
  <dcterms:created xsi:type="dcterms:W3CDTF">2006-08-16T00:00:00Z</dcterms:created>
  <dcterms:modified xsi:type="dcterms:W3CDTF">2025-03-28T18:28:07Z</dcterms:modified>
</cp:coreProperties>
</file>