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00" y="2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9000"/>
            <a:lum/>
          </a:blip>
          <a:srcRect/>
          <a:stretch>
            <a:fillRect l="-6000" r="-6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 y="-13855"/>
            <a:ext cx="9143999" cy="685800"/>
          </a:xfrm>
        </p:spPr>
        <p:txBody>
          <a:bodyPr>
            <a:normAutofit fontScale="90000"/>
          </a:bodyPr>
          <a:lstStyle/>
          <a:p>
            <a:pPr algn="l"/>
            <a:r>
              <a:rPr lang="en-US" i="1" dirty="0" smtClean="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Approved Short Sale Price!</a:t>
            </a:r>
            <a:endParaRPr lang="en-US" i="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3886200"/>
            <a:ext cx="9144000" cy="1458893"/>
          </a:xfrm>
        </p:spPr>
        <p:txBody>
          <a:bodyPr>
            <a:noAutofit/>
          </a:bodyPr>
          <a:lstStyle/>
          <a:p>
            <a:r>
              <a:rPr lang="en-US" sz="1200" smtClean="0">
                <a:solidFill>
                  <a:schemeClr val="tx1"/>
                </a:solidFill>
                <a:effectLst>
                  <a:outerShdw blurRad="38100" dist="38100" dir="2700000" algn="tl">
                    <a:srgbClr val="000000">
                      <a:alpha val="43137"/>
                    </a:srgbClr>
                  </a:outerShdw>
                </a:effectLst>
              </a:rPr>
              <a:t>Can </a:t>
            </a:r>
            <a:r>
              <a:rPr lang="en-US" sz="1200" dirty="0">
                <a:solidFill>
                  <a:schemeClr val="tx1"/>
                </a:solidFill>
                <a:effectLst>
                  <a:outerShdw blurRad="38100" dist="38100" dir="2700000" algn="tl">
                    <a:srgbClr val="000000">
                      <a:alpha val="43137"/>
                    </a:srgbClr>
                  </a:outerShdw>
                </a:effectLst>
              </a:rPr>
              <a:t>close quickly!! Beautiful 4 bedroom / 2.5 bath home in desired Myers Mill. Foyer has Hardwood Oak floors. Step in and see your formal living area or a great office to the right and the formal dining area to the left. As you continue down the foyer, you enter the family room, kitchen, and enclosed sun room. The family room is wired with surround sound for greater movie enjoyment. The kitchen is loaded with upgrades which includes 42" Oak cabinets. The kitchen flows into the enclosed sunroom for more room. Upstairs we have 4 bedrooms and a loft for extended flexibility. The master bedroom and bathroom are exquisite, with dual shower heads in a walk-in tiled shower. Plus, the master bedroom has an endless supply of closets and storage space. Energy efficient, fully landscaped and ready for you to move in! Property backs up to woods. This beauty is not going to last long. The community also offers walking trails, and a pool and clubhouse! </a:t>
            </a:r>
            <a:endParaRPr lang="en-US" sz="1200" dirty="0">
              <a:solidFill>
                <a:schemeClr val="tx1"/>
              </a:solidFill>
              <a:effectLst>
                <a:outerShdw blurRad="38100" dist="38100" dir="2700000" algn="tl">
                  <a:srgbClr val="000000">
                    <a:alpha val="43137"/>
                  </a:srgbClr>
                </a:outerShdw>
              </a:effectLst>
            </a:endParaRPr>
          </a:p>
        </p:txBody>
      </p:sp>
      <p:sp>
        <p:nvSpPr>
          <p:cNvPr id="4" name="Rectangle 3"/>
          <p:cNvSpPr/>
          <p:nvPr/>
        </p:nvSpPr>
        <p:spPr>
          <a:xfrm>
            <a:off x="0" y="609600"/>
            <a:ext cx="9144001" cy="1354217"/>
          </a:xfrm>
          <a:prstGeom prst="rect">
            <a:avLst/>
          </a:prstGeom>
        </p:spPr>
        <p:txBody>
          <a:bodyPr wrap="square">
            <a:spAutoFit/>
          </a:bodyPr>
          <a:lstStyle/>
          <a:p>
            <a:r>
              <a:rPr lang="en-US" sz="16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5148 Blair Rd</a:t>
            </a:r>
          </a:p>
          <a:p>
            <a:r>
              <a:rPr lang="en-US" sz="16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Myers Mill</a:t>
            </a:r>
          </a:p>
          <a:p>
            <a:r>
              <a:rPr lang="en-US" sz="16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SC</a:t>
            </a:r>
          </a:p>
          <a:p>
            <a:r>
              <a:rPr lang="en-US" sz="16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MLS# 1418481</a:t>
            </a:r>
          </a:p>
          <a:p>
            <a:r>
              <a:rPr lang="en-US" sz="16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16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227,000</a:t>
            </a:r>
            <a:endParaRPr lang="en-US" sz="1600" dirty="0">
              <a:solidFill>
                <a:schemeClr val="bg1"/>
              </a:solidFill>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l="5500" t="7958" r="11015" b="13690"/>
          <a:stretch/>
        </p:blipFill>
        <p:spPr>
          <a:xfrm>
            <a:off x="6718590" y="152400"/>
            <a:ext cx="2313215" cy="1671717"/>
          </a:xfrm>
          <a:prstGeom prst="rect">
            <a:avLst/>
          </a:prstGeom>
          <a:ln>
            <a:noFill/>
          </a:ln>
          <a:effectLst>
            <a:outerShdw blurRad="292100" dist="139700" dir="2700000" algn="tl" rotWithShape="0">
              <a:srgbClr val="333333">
                <a:alpha val="65000"/>
              </a:srgbClr>
            </a:outerShdw>
          </a:effectLst>
        </p:spPr>
      </p:pic>
      <p:grpSp>
        <p:nvGrpSpPr>
          <p:cNvPr id="15" name="Group 14"/>
          <p:cNvGrpSpPr/>
          <p:nvPr/>
        </p:nvGrpSpPr>
        <p:grpSpPr>
          <a:xfrm>
            <a:off x="-1" y="5345093"/>
            <a:ext cx="9144001" cy="914400"/>
            <a:chOff x="0" y="3505200"/>
            <a:chExt cx="9144001" cy="914400"/>
          </a:xfrm>
        </p:grpSpPr>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b="12195"/>
            <a:stretch/>
          </p:blipFill>
          <p:spPr>
            <a:xfrm>
              <a:off x="3657775" y="3505200"/>
              <a:ext cx="1219200" cy="914400"/>
            </a:xfrm>
            <a:prstGeom prst="rect">
              <a:avLst/>
            </a:prstGeom>
            <a:ln w="38100" cap="sq">
              <a:solidFill>
                <a:schemeClr val="bg1"/>
              </a:solidFill>
              <a:prstDash val="solid"/>
              <a:miter lim="800000"/>
            </a:ln>
            <a:effectLst/>
          </p:spPr>
        </p:pic>
        <p:pic>
          <p:nvPicPr>
            <p:cNvPr id="7" name="Picture 6"/>
            <p:cNvPicPr>
              <a:picLocks noChangeAspect="1"/>
            </p:cNvPicPr>
            <p:nvPr/>
          </p:nvPicPr>
          <p:blipFill rotWithShape="1">
            <a:blip r:embed="rId5" cstate="print">
              <a:extLst>
                <a:ext uri="{28A0092B-C50C-407E-A947-70E740481C1C}">
                  <a14:useLocalDpi xmlns:a14="http://schemas.microsoft.com/office/drawing/2010/main" val="0"/>
                </a:ext>
              </a:extLst>
            </a:blip>
            <a:srcRect b="10929"/>
            <a:stretch/>
          </p:blipFill>
          <p:spPr>
            <a:xfrm>
              <a:off x="0" y="3505200"/>
              <a:ext cx="1219201" cy="914400"/>
            </a:xfrm>
            <a:prstGeom prst="rect">
              <a:avLst/>
            </a:prstGeom>
            <a:ln w="38100" cap="sq">
              <a:solidFill>
                <a:schemeClr val="bg1"/>
              </a:solidFill>
              <a:prstDash val="solid"/>
              <a:miter lim="800000"/>
            </a:ln>
            <a:effectLst/>
          </p:spPr>
        </p:pic>
        <p:pic>
          <p:nvPicPr>
            <p:cNvPr id="8" name="Picture 7"/>
            <p:cNvPicPr>
              <a:picLocks noChangeAspect="1"/>
            </p:cNvPicPr>
            <p:nvPr/>
          </p:nvPicPr>
          <p:blipFill rotWithShape="1">
            <a:blip r:embed="rId6" cstate="print">
              <a:extLst>
                <a:ext uri="{28A0092B-C50C-407E-A947-70E740481C1C}">
                  <a14:useLocalDpi xmlns:a14="http://schemas.microsoft.com/office/drawing/2010/main" val="0"/>
                </a:ext>
              </a:extLst>
            </a:blip>
            <a:srcRect b="11111"/>
            <a:stretch/>
          </p:blipFill>
          <p:spPr>
            <a:xfrm>
              <a:off x="2438517" y="3505200"/>
              <a:ext cx="1219200" cy="914400"/>
            </a:xfrm>
            <a:prstGeom prst="rect">
              <a:avLst/>
            </a:prstGeom>
            <a:ln w="38100" cap="sq">
              <a:solidFill>
                <a:schemeClr val="bg1"/>
              </a:solidFill>
              <a:prstDash val="solid"/>
              <a:miter lim="800000"/>
            </a:ln>
            <a:effectLst/>
          </p:spPr>
        </p:pic>
        <p:pic>
          <p:nvPicPr>
            <p:cNvPr id="9" name="Picture 8"/>
            <p:cNvPicPr>
              <a:picLocks noChangeAspect="1"/>
            </p:cNvPicPr>
            <p:nvPr/>
          </p:nvPicPr>
          <p:blipFill rotWithShape="1">
            <a:blip r:embed="rId7" cstate="print">
              <a:extLst>
                <a:ext uri="{28A0092B-C50C-407E-A947-70E740481C1C}">
                  <a14:useLocalDpi xmlns:a14="http://schemas.microsoft.com/office/drawing/2010/main" val="0"/>
                </a:ext>
              </a:extLst>
            </a:blip>
            <a:srcRect b="11111"/>
            <a:stretch/>
          </p:blipFill>
          <p:spPr>
            <a:xfrm>
              <a:off x="7924801" y="3505200"/>
              <a:ext cx="1219200" cy="914400"/>
            </a:xfrm>
            <a:prstGeom prst="rect">
              <a:avLst/>
            </a:prstGeom>
            <a:ln w="38100" cap="sq">
              <a:solidFill>
                <a:schemeClr val="bg1"/>
              </a:solidFill>
              <a:prstDash val="solid"/>
              <a:miter lim="800000"/>
            </a:ln>
            <a:effectLst/>
          </p:spPr>
        </p:pic>
        <p:pic>
          <p:nvPicPr>
            <p:cNvPr id="10" name="Picture 9"/>
            <p:cNvPicPr>
              <a:picLocks noChangeAspect="1"/>
            </p:cNvPicPr>
            <p:nvPr/>
          </p:nvPicPr>
          <p:blipFill rotWithShape="1">
            <a:blip r:embed="rId8" cstate="print">
              <a:extLst>
                <a:ext uri="{28A0092B-C50C-407E-A947-70E740481C1C}">
                  <a14:useLocalDpi xmlns:a14="http://schemas.microsoft.com/office/drawing/2010/main" val="0"/>
                </a:ext>
              </a:extLst>
            </a:blip>
            <a:srcRect b="10000"/>
            <a:stretch/>
          </p:blipFill>
          <p:spPr>
            <a:xfrm>
              <a:off x="4877033" y="3505200"/>
              <a:ext cx="1219200" cy="914400"/>
            </a:xfrm>
            <a:prstGeom prst="rect">
              <a:avLst/>
            </a:prstGeom>
            <a:ln w="38100" cap="sq">
              <a:solidFill>
                <a:schemeClr val="bg1"/>
              </a:solidFill>
              <a:prstDash val="solid"/>
              <a:miter lim="800000"/>
            </a:ln>
            <a:effectLst/>
          </p:spPr>
        </p:pic>
        <p:pic>
          <p:nvPicPr>
            <p:cNvPr id="11" name="Picture 10"/>
            <p:cNvPicPr>
              <a:picLocks noChangeAspect="1"/>
            </p:cNvPicPr>
            <p:nvPr/>
          </p:nvPicPr>
          <p:blipFill rotWithShape="1">
            <a:blip r:embed="rId9" cstate="print">
              <a:extLst>
                <a:ext uri="{28A0092B-C50C-407E-A947-70E740481C1C}">
                  <a14:useLocalDpi xmlns:a14="http://schemas.microsoft.com/office/drawing/2010/main" val="0"/>
                </a:ext>
              </a:extLst>
            </a:blip>
            <a:srcRect b="11111"/>
            <a:stretch/>
          </p:blipFill>
          <p:spPr>
            <a:xfrm>
              <a:off x="6096291" y="3505200"/>
              <a:ext cx="1219200" cy="914400"/>
            </a:xfrm>
            <a:prstGeom prst="rect">
              <a:avLst/>
            </a:prstGeom>
            <a:ln w="38100" cap="sq">
              <a:solidFill>
                <a:schemeClr val="bg1"/>
              </a:solidFill>
              <a:prstDash val="solid"/>
              <a:miter lim="800000"/>
            </a:ln>
            <a:effectLst/>
          </p:spPr>
        </p:pic>
        <p:pic>
          <p:nvPicPr>
            <p:cNvPr id="13" name="Picture 12"/>
            <p:cNvPicPr>
              <a:picLocks noChangeAspect="1"/>
            </p:cNvPicPr>
            <p:nvPr/>
          </p:nvPicPr>
          <p:blipFill rotWithShape="1">
            <a:blip r:embed="rId10" cstate="print">
              <a:extLst>
                <a:ext uri="{28A0092B-C50C-407E-A947-70E740481C1C}">
                  <a14:useLocalDpi xmlns:a14="http://schemas.microsoft.com/office/drawing/2010/main" val="0"/>
                </a:ext>
              </a:extLst>
            </a:blip>
            <a:srcRect r="50000"/>
            <a:stretch/>
          </p:blipFill>
          <p:spPr>
            <a:xfrm>
              <a:off x="7315549" y="3505200"/>
              <a:ext cx="609194" cy="914400"/>
            </a:xfrm>
            <a:prstGeom prst="rect">
              <a:avLst/>
            </a:prstGeom>
            <a:ln w="38100" cap="sq">
              <a:solidFill>
                <a:schemeClr val="bg1"/>
              </a:solidFill>
              <a:prstDash val="solid"/>
              <a:miter lim="800000"/>
            </a:ln>
            <a:effectLst/>
          </p:spPr>
        </p:pic>
        <p:pic>
          <p:nvPicPr>
            <p:cNvPr id="12" name="Picture 11"/>
            <p:cNvPicPr>
              <a:picLocks noChangeAspect="1"/>
            </p:cNvPicPr>
            <p:nvPr/>
          </p:nvPicPr>
          <p:blipFill rotWithShape="1">
            <a:blip r:embed="rId11" cstate="print">
              <a:extLst>
                <a:ext uri="{28A0092B-C50C-407E-A947-70E740481C1C}">
                  <a14:useLocalDpi xmlns:a14="http://schemas.microsoft.com/office/drawing/2010/main" val="0"/>
                </a:ext>
              </a:extLst>
            </a:blip>
            <a:srcRect b="11111"/>
            <a:stretch/>
          </p:blipFill>
          <p:spPr>
            <a:xfrm>
              <a:off x="1219259" y="3505200"/>
              <a:ext cx="1219200" cy="914400"/>
            </a:xfrm>
            <a:prstGeom prst="rect">
              <a:avLst/>
            </a:prstGeom>
            <a:ln w="38100" cap="sq">
              <a:solidFill>
                <a:schemeClr val="bg1"/>
              </a:solidFill>
              <a:prstDash val="solid"/>
              <a:miter lim="800000"/>
            </a:ln>
            <a:effectLst/>
          </p:spPr>
        </p:pic>
      </p:grpSp>
      <p:sp>
        <p:nvSpPr>
          <p:cNvPr id="14" name="Rectangle 13"/>
          <p:cNvSpPr/>
          <p:nvPr/>
        </p:nvSpPr>
        <p:spPr>
          <a:xfrm>
            <a:off x="1" y="6284893"/>
            <a:ext cx="9144000" cy="584775"/>
          </a:xfrm>
          <a:prstGeom prst="rect">
            <a:avLst/>
          </a:prstGeom>
        </p:spPr>
        <p:txBody>
          <a:bodyPr wrap="square">
            <a:spAutoFit/>
          </a:bodyPr>
          <a:lstStyle/>
          <a:p>
            <a:pPr algn="ctr"/>
            <a:r>
              <a:rPr lang="en-US" sz="1600" b="1" dirty="0">
                <a:effectLst>
                  <a:outerShdw blurRad="38100" dist="38100" dir="2700000" algn="tl">
                    <a:srgbClr val="000000">
                      <a:alpha val="43137"/>
                    </a:srgbClr>
                  </a:outerShdw>
                </a:effectLst>
              </a:rPr>
              <a:t>David </a:t>
            </a:r>
            <a:r>
              <a:rPr lang="en-US" sz="1600" b="1" dirty="0" smtClean="0">
                <a:effectLst>
                  <a:outerShdw blurRad="38100" dist="38100" dir="2700000" algn="tl">
                    <a:srgbClr val="000000">
                      <a:alpha val="43137"/>
                    </a:srgbClr>
                  </a:outerShdw>
                </a:effectLst>
              </a:rPr>
              <a:t>Hickman | 843.505.0456 | davidisyouragent@gmail.com</a:t>
            </a:r>
            <a:r>
              <a:rPr lang="en-US" sz="1600" b="1" dirty="0">
                <a:effectLst>
                  <a:outerShdw blurRad="38100" dist="38100" dir="2700000" algn="tl">
                    <a:srgbClr val="000000">
                      <a:alpha val="43137"/>
                    </a:srgbClr>
                  </a:outerShdw>
                </a:effectLst>
              </a:rPr>
              <a:t> | </a:t>
            </a:r>
            <a:r>
              <a:rPr lang="en-US" sz="1600" b="1" dirty="0" smtClean="0">
                <a:effectLst>
                  <a:outerShdw blurRad="38100" dist="38100" dir="2700000" algn="tl">
                    <a:srgbClr val="000000">
                      <a:alpha val="43137"/>
                    </a:srgbClr>
                  </a:outerShdw>
                </a:effectLst>
              </a:rPr>
              <a:t>www.omnicarolinarealestate.com</a:t>
            </a:r>
          </a:p>
          <a:p>
            <a:pPr algn="ctr"/>
            <a:r>
              <a:rPr lang="en-US" sz="1600" b="1" dirty="0">
                <a:effectLst>
                  <a:outerShdw blurRad="38100" dist="38100" dir="2700000" algn="tl">
                    <a:srgbClr val="000000">
                      <a:alpha val="43137"/>
                    </a:srgbClr>
                  </a:outerShdw>
                </a:effectLst>
              </a:rPr>
              <a:t>Omni Carolina Real </a:t>
            </a:r>
            <a:r>
              <a:rPr lang="en-US" sz="1600" b="1" dirty="0" smtClean="0">
                <a:effectLst>
                  <a:outerShdw blurRad="38100" dist="38100" dir="2700000" algn="tl">
                    <a:srgbClr val="000000">
                      <a:alpha val="43137"/>
                    </a:srgbClr>
                  </a:outerShdw>
                </a:effectLst>
              </a:rPr>
              <a:t>Estate | </a:t>
            </a:r>
            <a:r>
              <a:rPr lang="en-US" sz="1600" b="1" dirty="0">
                <a:effectLst>
                  <a:outerShdw blurRad="38100" dist="38100" dir="2700000" algn="tl">
                    <a:srgbClr val="000000">
                      <a:alpha val="43137"/>
                    </a:srgbClr>
                  </a:outerShdw>
                </a:effectLst>
              </a:rPr>
              <a:t>126 </a:t>
            </a:r>
            <a:r>
              <a:rPr lang="en-US" sz="1600" b="1" dirty="0" err="1">
                <a:effectLst>
                  <a:outerShdw blurRad="38100" dist="38100" dir="2700000" algn="tl">
                    <a:srgbClr val="000000">
                      <a:alpha val="43137"/>
                    </a:srgbClr>
                  </a:outerShdw>
                </a:effectLst>
              </a:rPr>
              <a:t>Eston</a:t>
            </a:r>
            <a:r>
              <a:rPr lang="en-US" sz="1600" b="1" dirty="0">
                <a:effectLst>
                  <a:outerShdw blurRad="38100" dist="38100" dir="2700000" algn="tl">
                    <a:srgbClr val="000000">
                      <a:alpha val="43137"/>
                    </a:srgbClr>
                  </a:outerShdw>
                </a:effectLst>
              </a:rPr>
              <a:t> </a:t>
            </a:r>
            <a:r>
              <a:rPr lang="en-US" sz="1600" b="1" dirty="0" smtClean="0">
                <a:effectLst>
                  <a:outerShdw blurRad="38100" dist="38100" dir="2700000" algn="tl">
                    <a:srgbClr val="000000">
                      <a:alpha val="43137"/>
                    </a:srgbClr>
                  </a:outerShdw>
                </a:effectLst>
              </a:rPr>
              <a:t>Dr | </a:t>
            </a:r>
            <a:r>
              <a:rPr lang="en-US" sz="1600" b="1" dirty="0">
                <a:effectLst>
                  <a:outerShdw blurRad="38100" dist="38100" dir="2700000" algn="tl">
                    <a:srgbClr val="000000">
                      <a:alpha val="43137"/>
                    </a:srgbClr>
                  </a:outerShdw>
                </a:effectLst>
              </a:rPr>
              <a:t>Goose Creek, SC 29445</a:t>
            </a:r>
          </a:p>
        </p:txBody>
      </p:sp>
    </p:spTree>
    <p:extLst>
      <p:ext uri="{BB962C8B-B14F-4D97-AF65-F5344CB8AC3E}">
        <p14:creationId xmlns:p14="http://schemas.microsoft.com/office/powerpoint/2010/main" val="184337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229</Words>
  <Application>Microsoft Office PowerPoint</Application>
  <PresentationFormat>On-screen Show (4:3)</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Approved Short Sale Price!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atp1313@gmail.com</cp:lastModifiedBy>
  <cp:revision>5</cp:revision>
  <dcterms:created xsi:type="dcterms:W3CDTF">2006-08-16T00:00:00Z</dcterms:created>
  <dcterms:modified xsi:type="dcterms:W3CDTF">2014-10-03T02:23:43Z</dcterms:modified>
</cp:coreProperties>
</file>