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834" y="-109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9/23/2019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 y="-1"/>
            <a:ext cx="7752080" cy="850393"/>
          </a:xfrm>
        </p:spPr>
        <p:txBody>
          <a:bodyPr>
            <a:noAutofit/>
          </a:bodyPr>
          <a:lstStyle/>
          <a:p>
            <a:r>
              <a:rPr lang="en-US" sz="2300" b="1" dirty="0">
                <a:ln w="3175">
                  <a:noFill/>
                </a:ln>
                <a:effectLst>
                  <a:outerShdw blurRad="38100" dist="38100" dir="2700000" algn="tl">
                    <a:srgbClr val="000000">
                      <a:alpha val="43137"/>
                    </a:srgbClr>
                  </a:outerShdw>
                </a:effectLst>
                <a:latin typeface="Goudy Old Style" panose="02020502050305020303" pitchFamily="18" charset="0"/>
              </a:rPr>
              <a:t>Must See 1-Story Home Conveniently Located In Summerville</a:t>
            </a:r>
            <a:br>
              <a:rPr lang="en-US" sz="2400" b="1" dirty="0">
                <a:ln w="3175">
                  <a:noFill/>
                </a:ln>
                <a:effectLst>
                  <a:outerShdw blurRad="38100" dist="38100" dir="2700000" algn="tl">
                    <a:srgbClr val="000000">
                      <a:alpha val="43137"/>
                    </a:srgbClr>
                  </a:outerShdw>
                </a:effectLst>
                <a:latin typeface="Goudy Old Style" panose="02020502050305020303" pitchFamily="18" charset="0"/>
              </a:rPr>
            </a:br>
            <a:r>
              <a:rPr lang="en-US" sz="2200" b="1" i="1" dirty="0">
                <a:ln w="3175">
                  <a:noFill/>
                </a:ln>
                <a:solidFill>
                  <a:schemeClr val="tx1">
                    <a:lumMod val="95000"/>
                  </a:schemeClr>
                </a:solidFill>
                <a:effectLst>
                  <a:outerShdw blurRad="38100" dist="38100" dir="2700000" algn="tl">
                    <a:srgbClr val="000000">
                      <a:alpha val="43137"/>
                    </a:srgbClr>
                  </a:outerShdw>
                </a:effectLst>
                <a:latin typeface="Goudy Old Style" panose="02020502050305020303" pitchFamily="18" charset="0"/>
              </a:rPr>
              <a:t>Just Minutes To I-26 For Travel To Boeing And Volvo!</a:t>
            </a:r>
          </a:p>
        </p:txBody>
      </p:sp>
      <p:sp>
        <p:nvSpPr>
          <p:cNvPr id="3" name="Subtitle 2"/>
          <p:cNvSpPr>
            <a:spLocks noGrp="1"/>
          </p:cNvSpPr>
          <p:nvPr>
            <p:ph type="subTitle" idx="1"/>
          </p:nvPr>
        </p:nvSpPr>
        <p:spPr>
          <a:xfrm>
            <a:off x="174133" y="5181860"/>
            <a:ext cx="7435932" cy="3123940"/>
          </a:xfrm>
        </p:spPr>
        <p:txBody>
          <a:bodyPr anchor="ctr">
            <a:noAutofit/>
          </a:bodyPr>
          <a:lstStyle/>
          <a:p>
            <a:r>
              <a:rPr lang="en-US" sz="1800" b="1" dirty="0">
                <a:solidFill>
                  <a:schemeClr val="tx1"/>
                </a:solidFill>
                <a:effectLst>
                  <a:outerShdw blurRad="38100" dist="38100" dir="2700000" algn="tl">
                    <a:srgbClr val="000000">
                      <a:alpha val="43137"/>
                    </a:srgbClr>
                  </a:outerShdw>
                </a:effectLst>
                <a:latin typeface="Goudy Old Style" panose="02020502050305020303" pitchFamily="18" charset="0"/>
              </a:rPr>
              <a:t>Lovely open floor plan with Cathedral ceilings in the freshly painted living room and kitchen. Master bedroom includes tray ceiling, crown molding, his and her sinks, jetted tub and separate shower. </a:t>
            </a:r>
          </a:p>
          <a:p>
            <a:endPar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endParaRPr>
          </a:p>
          <a:p>
            <a:r>
              <a:rPr lang="en-US" sz="1800" b="1" dirty="0">
                <a:solidFill>
                  <a:schemeClr val="tx1"/>
                </a:solidFill>
                <a:effectLst>
                  <a:outerShdw blurRad="38100" dist="38100" dir="2700000" algn="tl">
                    <a:srgbClr val="000000">
                      <a:alpha val="43137"/>
                    </a:srgbClr>
                  </a:outerShdw>
                </a:effectLst>
                <a:latin typeface="Goudy Old Style" panose="02020502050305020303" pitchFamily="18" charset="0"/>
              </a:rPr>
              <a:t>The large fully fenced in back yard is complete with a patio, outdoor fire pit - great for entertaining! Owners have taken excellent care of this home and it shows. </a:t>
            </a:r>
          </a:p>
          <a:p>
            <a:endParaRPr lang="en-US" sz="1400" b="1" dirty="0">
              <a:solidFill>
                <a:schemeClr val="tx1"/>
              </a:solidFill>
              <a:effectLst>
                <a:outerShdw blurRad="38100" dist="38100" dir="2700000" algn="tl">
                  <a:srgbClr val="000000">
                    <a:alpha val="43137"/>
                  </a:srgbClr>
                </a:outerShdw>
              </a:effectLst>
              <a:latin typeface="Goudy Old Style" panose="02020502050305020303" pitchFamily="18" charset="0"/>
            </a:endParaRPr>
          </a:p>
          <a:p>
            <a:r>
              <a:rPr lang="en-US" sz="1800" b="1" dirty="0">
                <a:solidFill>
                  <a:schemeClr val="tx1"/>
                </a:solidFill>
                <a:effectLst>
                  <a:outerShdw blurRad="38100" dist="38100" dir="2700000" algn="tl">
                    <a:srgbClr val="000000">
                      <a:alpha val="43137"/>
                    </a:srgbClr>
                  </a:outerShdw>
                </a:effectLst>
                <a:latin typeface="Goudy Old Style" panose="02020502050305020303" pitchFamily="18" charset="0"/>
              </a:rPr>
              <a:t>Great schools, miles away from the new Nexton square with great restaurants like Halls Chop House and Taco Boy, shopping and easy access to interstate!</a:t>
            </a:r>
          </a:p>
        </p:txBody>
      </p:sp>
      <p:sp>
        <p:nvSpPr>
          <p:cNvPr id="17" name="Rectangle 16"/>
          <p:cNvSpPr/>
          <p:nvPr/>
        </p:nvSpPr>
        <p:spPr>
          <a:xfrm>
            <a:off x="0" y="9378047"/>
            <a:ext cx="7772400" cy="646331"/>
          </a:xfrm>
          <a:prstGeom prst="rect">
            <a:avLst/>
          </a:prstGeom>
        </p:spPr>
        <p:txBody>
          <a:bodyPr wrap="square">
            <a:spAutoFit/>
          </a:bodyPr>
          <a:lstStyle/>
          <a:p>
            <a:pPr algn="r"/>
            <a:r>
              <a:rPr lang="en-US" sz="1200" b="1" dirty="0">
                <a:effectLst>
                  <a:outerShdw blurRad="38100" dist="38100" dir="2700000" algn="tl">
                    <a:srgbClr val="000000">
                      <a:alpha val="43137"/>
                    </a:srgbClr>
                  </a:outerShdw>
                </a:effectLst>
                <a:latin typeface="Baskerville Old Face" panose="02020602080505020303" pitchFamily="18" charset="0"/>
              </a:rPr>
              <a:t>Marthe Teixeira</a:t>
            </a:r>
            <a:br>
              <a:rPr lang="en-US" sz="1200" b="1" dirty="0">
                <a:effectLst>
                  <a:outerShdw blurRad="38100" dist="38100" dir="2700000" algn="tl">
                    <a:srgbClr val="000000">
                      <a:alpha val="43137"/>
                    </a:srgbClr>
                  </a:outerShdw>
                </a:effectLst>
                <a:latin typeface="Baskerville Old Face" panose="02020602080505020303" pitchFamily="18" charset="0"/>
              </a:rPr>
            </a:br>
            <a:r>
              <a:rPr lang="en-US" sz="1200" dirty="0">
                <a:effectLst>
                  <a:outerShdw blurRad="38100" dist="38100" dir="2700000" algn="tl">
                    <a:srgbClr val="000000">
                      <a:alpha val="43137"/>
                    </a:srgbClr>
                  </a:outerShdw>
                </a:effectLst>
                <a:latin typeface="Baskerville Old Face" panose="02020602080505020303" pitchFamily="18" charset="0"/>
              </a:rPr>
              <a:t>(917) 325-8033</a:t>
            </a:r>
          </a:p>
          <a:p>
            <a:pPr algn="r"/>
            <a:r>
              <a:rPr lang="en-US" sz="1200">
                <a:effectLst>
                  <a:outerShdw blurRad="38100" dist="38100" dir="2700000" algn="tl">
                    <a:srgbClr val="000000">
                      <a:alpha val="43137"/>
                    </a:srgbClr>
                  </a:outerShdw>
                </a:effectLst>
                <a:latin typeface="Baskerville Old Face" panose="02020602080505020303" pitchFamily="18" charset="0"/>
              </a:rPr>
              <a:t>marthe@agentownedrealty.com</a:t>
            </a:r>
            <a:endParaRPr lang="en-US" sz="1000" dirty="0">
              <a:effectLst>
                <a:outerShdw blurRad="38100" dist="38100" dir="2700000" algn="tl">
                  <a:srgbClr val="000000">
                    <a:alpha val="43137"/>
                  </a:srgbClr>
                </a:outerShdw>
              </a:effectLst>
              <a:latin typeface="Baskerville Old Face" panose="02020602080505020303" pitchFamily="18" charset="0"/>
            </a:endParaRPr>
          </a:p>
        </p:txBody>
      </p:sp>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2677" y="9434020"/>
            <a:ext cx="1167045" cy="5343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9447297"/>
            <a:ext cx="1828799" cy="507831"/>
          </a:xfrm>
          <a:prstGeom prst="rect">
            <a:avLst/>
          </a:prstGeom>
        </p:spPr>
        <p:txBody>
          <a:bodyPr wrap="square">
            <a:spAutoFit/>
          </a:bodyPr>
          <a:lstStyle/>
          <a:p>
            <a:r>
              <a:rPr lang="en-US" sz="900" dirty="0">
                <a:effectLst>
                  <a:outerShdw blurRad="38100" dist="38100" dir="2700000" algn="tl">
                    <a:srgbClr val="000000">
                      <a:alpha val="43137"/>
                    </a:srgbClr>
                  </a:outerShdw>
                </a:effectLst>
                <a:latin typeface="Baskerville Old Face" panose="02020602080505020303" pitchFamily="18" charset="0"/>
              </a:rPr>
              <a:t>AgentOwned Preferred Group</a:t>
            </a:r>
          </a:p>
          <a:p>
            <a:r>
              <a:rPr lang="en-US" sz="900" dirty="0">
                <a:effectLst>
                  <a:outerShdw blurRad="38100" dist="38100" dir="2700000" algn="tl">
                    <a:srgbClr val="000000">
                      <a:alpha val="43137"/>
                    </a:srgbClr>
                  </a:outerShdw>
                </a:effectLst>
                <a:latin typeface="Baskerville Old Face" panose="02020602080505020303" pitchFamily="18" charset="0"/>
              </a:rPr>
              <a:t>824 Johnnie Dodds Blvd</a:t>
            </a:r>
          </a:p>
          <a:p>
            <a:r>
              <a:rPr lang="en-US" sz="900" dirty="0">
                <a:effectLst>
                  <a:outerShdw blurRad="38100" dist="38100" dir="2700000" algn="tl">
                    <a:srgbClr val="000000">
                      <a:alpha val="43137"/>
                    </a:srgbClr>
                  </a:outerShdw>
                </a:effectLst>
                <a:latin typeface="Baskerville Old Face" panose="02020602080505020303" pitchFamily="18" charset="0"/>
              </a:rPr>
              <a:t>Mt Pleasant, SC 29464</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07251" y="4267460"/>
            <a:ext cx="136779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40371" y="4267460"/>
            <a:ext cx="136779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76038" y="4267460"/>
            <a:ext cx="136779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90692" y="4267460"/>
            <a:ext cx="1369695"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721906" y="4267460"/>
            <a:ext cx="1369695" cy="914400"/>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722144" y="8305800"/>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691406" y="8305800"/>
            <a:ext cx="1369695" cy="914400"/>
          </a:xfrm>
          <a:prstGeom prst="rect">
            <a:avLst/>
          </a:prstGeom>
          <a:ln>
            <a:noFill/>
          </a:ln>
          <a:effectLst>
            <a:outerShdw blurRad="63500" sx="102000" sy="102000" algn="ctr" rotWithShape="0">
              <a:prstClr val="black">
                <a:alpha val="40000"/>
              </a:prstClr>
            </a:outerShdw>
          </a:effectLst>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206775" y="8305800"/>
            <a:ext cx="1369695" cy="914400"/>
          </a:xfrm>
          <a:prstGeom prst="rect">
            <a:avLst/>
          </a:prstGeom>
          <a:ln>
            <a:noFill/>
          </a:ln>
          <a:effectLst>
            <a:outerShdw blurRad="63500" sx="102000" sy="102000" algn="ctr" rotWithShape="0">
              <a:prstClr val="black">
                <a:alpha val="40000"/>
              </a:prstClr>
            </a:outerShdw>
          </a:effectLst>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239418" y="8305800"/>
            <a:ext cx="1369695"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74132" y="8305800"/>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1" y="3364970"/>
            <a:ext cx="7772400" cy="800219"/>
          </a:xfrm>
          <a:prstGeom prst="rect">
            <a:avLst/>
          </a:prstGeom>
          <a:noFill/>
        </p:spPr>
        <p:txBody>
          <a:bodyPr wrap="square" anchor="b">
            <a:spAutoFit/>
          </a:bodyPr>
          <a:lstStyle/>
          <a:p>
            <a:pPr algn="ctr"/>
            <a:r>
              <a:rPr lang="en-US" sz="2800" b="1" dirty="0">
                <a:effectLst>
                  <a:outerShdw blurRad="38100" dist="38100" dir="2700000" algn="tl">
                    <a:srgbClr val="000000">
                      <a:alpha val="43137"/>
                    </a:srgbClr>
                  </a:outerShdw>
                </a:effectLst>
                <a:latin typeface="Goudy Old Style" panose="02020502050305020303" pitchFamily="18" charset="0"/>
              </a:rPr>
              <a:t>514 </a:t>
            </a:r>
            <a:r>
              <a:rPr lang="en-US" sz="2800" b="1" dirty="0" err="1">
                <a:effectLst>
                  <a:outerShdw blurRad="38100" dist="38100" dir="2700000" algn="tl">
                    <a:srgbClr val="000000">
                      <a:alpha val="43137"/>
                    </a:srgbClr>
                  </a:outerShdw>
                </a:effectLst>
                <a:latin typeface="Goudy Old Style" panose="02020502050305020303" pitchFamily="18" charset="0"/>
              </a:rPr>
              <a:t>Rosings</a:t>
            </a:r>
            <a:r>
              <a:rPr lang="en-US" sz="2800" b="1" dirty="0">
                <a:effectLst>
                  <a:outerShdw blurRad="38100" dist="38100" dir="2700000" algn="tl">
                    <a:srgbClr val="000000">
                      <a:alpha val="43137"/>
                    </a:srgbClr>
                  </a:outerShdw>
                </a:effectLst>
                <a:latin typeface="Goudy Old Style" panose="02020502050305020303" pitchFamily="18" charset="0"/>
              </a:rPr>
              <a:t> Drive</a:t>
            </a:r>
          </a:p>
          <a:p>
            <a:pPr algn="ctr"/>
            <a:r>
              <a:rPr lang="en-US" sz="1800" dirty="0">
                <a:effectLst>
                  <a:outerShdw blurRad="38100" dist="38100" dir="2700000" algn="tl">
                    <a:srgbClr val="000000">
                      <a:alpha val="43137"/>
                    </a:srgbClr>
                  </a:outerShdw>
                </a:effectLst>
                <a:latin typeface="Goudy Old Style" panose="02020502050305020303" pitchFamily="18" charset="0"/>
              </a:rPr>
              <a:t>Carriage Lane | Summerville, SC 29483 | MLS# 19026712 | $234,900</a:t>
            </a:r>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rcRect/>
          <a:stretch/>
        </p:blipFill>
        <p:spPr>
          <a:xfrm>
            <a:off x="184629" y="914400"/>
            <a:ext cx="3627737" cy="2426936"/>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B727B98B-7676-4F52-B530-72FEFD98EB9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3963871" y="916092"/>
            <a:ext cx="3643661" cy="2432486"/>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136</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Must See 1-Story Home Conveniently Located In Summerville Just Minutes To I-26 For Travel To Boeing And Volvo!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53</cp:revision>
  <dcterms:created xsi:type="dcterms:W3CDTF">2006-08-16T00:00:00Z</dcterms:created>
  <dcterms:modified xsi:type="dcterms:W3CDTF">2019-09-23T15:30:27Z</dcterms:modified>
</cp:coreProperties>
</file>