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8B78"/>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2138" y="17"/>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4/21/2024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4/21/2024</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schemeClr val="bg1"/>
              </a:solidFill>
            </a:endParaRPr>
          </a:p>
        </p:txBody>
      </p:sp>
      <p:sp>
        <p:nvSpPr>
          <p:cNvPr id="7" name="Text Box 9"/>
          <p:cNvSpPr txBox="1">
            <a:spLocks noChangeArrowheads="1"/>
          </p:cNvSpPr>
          <p:nvPr/>
        </p:nvSpPr>
        <p:spPr bwMode="auto">
          <a:xfrm>
            <a:off x="9677400" y="4267200"/>
            <a:ext cx="2908583" cy="3505200"/>
          </a:xfrm>
          <a:prstGeom prst="rect">
            <a:avLst/>
          </a:prstGeom>
          <a:solidFill>
            <a:schemeClr val="bg1">
              <a:lumMod val="50000"/>
              <a:lumOff val="50000"/>
              <a:alpha val="50000"/>
            </a:schemeClr>
          </a:solidFill>
          <a:ln>
            <a:noFill/>
          </a:ln>
          <a:effec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sz="1500" dirty="0">
                <a:latin typeface="Tw Cen MT" pitchFamily="34" charset="0"/>
                <a:cs typeface="Arial" pitchFamily="34" charset="0"/>
              </a:rPr>
              <a:t>Don’t miss this beautiful, elevated home on the FOLLY RIVER with a 20’x40’ BOAT SLIP!  You cannot beat the views from this home.  From Kiawah to Mt Pleasant, you will see beautiful marshes and wildlife, gorgeous sunsets, and panoramic views all the way to the </a:t>
            </a:r>
            <a:r>
              <a:rPr lang="en-US" sz="1500" dirty="0" err="1">
                <a:latin typeface="Tw Cen MT" pitchFamily="34" charset="0"/>
                <a:cs typeface="Arial" pitchFamily="34" charset="0"/>
              </a:rPr>
              <a:t>Ravenel</a:t>
            </a:r>
            <a:r>
              <a:rPr lang="en-US" sz="1500" dirty="0">
                <a:latin typeface="Tw Cen MT" pitchFamily="34" charset="0"/>
                <a:cs typeface="Arial" pitchFamily="34" charset="0"/>
              </a:rPr>
              <a:t> Bridge.  This home has a welcoming, open floor plan with a generous back porch extending along the entire backside of the home.  The family room, overlooking the river and marina, has a wall of windows allowing beautiful natural light.  Hardwood floors cover the entire home, except for the bathrooms which have tile.  The kitchen is spacious with lots of cabinets and an island perfect for entertaining.  Adjacent to the kitchen is the large laundry room with more cabinets adding to the abundant storage options.  Downstairs, the main bedroom also has access to the back porch through French doors and includes a large ensuite bath with garden tub and separate shower, plus a walk-in closet. Upstairs you’ll find two more bedrooms, one being a second main bedroom option with private bath, and a spacious guest bathroom.  The upstairs loft area with built-in shelving is perfect for an office or kids play space. This could also be a 4th bedroom option. The best part though is the 2nd floor patio accessible from both the loft and right-side bedroom.  From here you’ll sunbathe, watch the river and wildlife activity, and enjoy a glass of wine watching those amazing sunsets!  Finally, don’t forget the huge garage area perfect for storing all your beach toys! There is also an outdoor shower.  The owners have recently painted the exterior and installed a new roof. </a:t>
            </a:r>
            <a:endParaRPr kumimoji="0" lang="en-US" sz="1500" i="1" u="none" strike="noStrike" cap="none" normalizeH="0" baseline="0" dirty="0">
              <a:ln>
                <a:noFill/>
              </a:ln>
              <a:latin typeface="Arial" pitchFamily="34" charset="0"/>
              <a:cs typeface="Arial" pitchFamily="34" charset="0"/>
            </a:endParaRPr>
          </a:p>
        </p:txBody>
      </p:sp>
      <p:sp>
        <p:nvSpPr>
          <p:cNvPr id="9" name="Text Box 11"/>
          <p:cNvSpPr txBox="1">
            <a:spLocks noChangeArrowheads="1" noChangeShapeType="1"/>
          </p:cNvSpPr>
          <p:nvPr/>
        </p:nvSpPr>
        <p:spPr bwMode="auto">
          <a:xfrm>
            <a:off x="914400" y="8093500"/>
            <a:ext cx="2209800" cy="983906"/>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lvl="0" fontAlgn="base">
              <a:spcBef>
                <a:spcPct val="0"/>
              </a:spcBef>
              <a:spcAft>
                <a:spcPct val="0"/>
              </a:spcAft>
            </a:pPr>
            <a:r>
              <a:rPr lang="en-US" sz="1600" b="1" dirty="0">
                <a:solidFill>
                  <a:schemeClr val="bg1"/>
                </a:solidFill>
                <a:latin typeface="Tw Cen MT" pitchFamily="34" charset="0"/>
                <a:cs typeface="Arial" pitchFamily="34" charset="0"/>
              </a:rPr>
              <a:t>Stephanie Howard</a:t>
            </a:r>
          </a:p>
          <a:p>
            <a:pPr lvl="0" fontAlgn="base">
              <a:spcBef>
                <a:spcPct val="0"/>
              </a:spcBef>
              <a:spcAft>
                <a:spcPct val="0"/>
              </a:spcAft>
            </a:pPr>
            <a:r>
              <a:rPr lang="pt-BR" sz="1100" dirty="0">
                <a:solidFill>
                  <a:schemeClr val="bg1"/>
                </a:solidFill>
                <a:latin typeface="Tw Cen MT" pitchFamily="34" charset="0"/>
                <a:cs typeface="Arial" pitchFamily="34" charset="0"/>
              </a:rPr>
              <a:t>REALTOR</a:t>
            </a:r>
          </a:p>
          <a:p>
            <a:pPr lvl="0" fontAlgn="base">
              <a:spcBef>
                <a:spcPct val="0"/>
              </a:spcBef>
              <a:spcAft>
                <a:spcPct val="0"/>
              </a:spcAft>
            </a:pPr>
            <a:r>
              <a:rPr lang="pt-BR" sz="1100" dirty="0">
                <a:solidFill>
                  <a:schemeClr val="bg1"/>
                </a:solidFill>
                <a:latin typeface="Tw Cen MT" pitchFamily="34" charset="0"/>
                <a:cs typeface="Arial" pitchFamily="34" charset="0"/>
              </a:rPr>
              <a:t>843-224-5912</a:t>
            </a:r>
          </a:p>
          <a:p>
            <a:pPr lvl="0" fontAlgn="base">
              <a:spcBef>
                <a:spcPct val="0"/>
              </a:spcBef>
              <a:spcAft>
                <a:spcPct val="0"/>
              </a:spcAft>
            </a:pPr>
            <a:r>
              <a:rPr lang="pt-BR" sz="1100" dirty="0">
                <a:solidFill>
                  <a:schemeClr val="bg1"/>
                </a:solidFill>
                <a:latin typeface="Tw Cen MT" pitchFamily="34" charset="0"/>
                <a:cs typeface="Arial" pitchFamily="34" charset="0"/>
              </a:rPr>
              <a:t>stephanie@stephanie-howard.com</a:t>
            </a:r>
          </a:p>
          <a:p>
            <a:pPr lvl="0" fontAlgn="base">
              <a:spcBef>
                <a:spcPct val="0"/>
              </a:spcBef>
              <a:spcAft>
                <a:spcPct val="0"/>
              </a:spcAft>
            </a:pPr>
            <a:r>
              <a:rPr lang="pt-BR" sz="1100" dirty="0">
                <a:solidFill>
                  <a:schemeClr val="bg1"/>
                </a:solidFill>
                <a:latin typeface="Tw Cen MT" pitchFamily="34" charset="0"/>
                <a:cs typeface="Arial" pitchFamily="34" charset="0"/>
              </a:rPr>
              <a:t>www.findyourcharleston.com</a:t>
            </a:r>
            <a:endParaRPr kumimoji="0" lang="en-US" sz="1050" b="0" u="none" strike="noStrike" cap="none" normalizeH="0" baseline="0" dirty="0">
              <a:ln>
                <a:noFill/>
              </a:ln>
              <a:solidFill>
                <a:schemeClr val="bg1"/>
              </a:solidFill>
              <a:latin typeface="Arial" pitchFamily="34" charset="0"/>
              <a:cs typeface="Arial" pitchFamily="34" charset="0"/>
            </a:endParaRPr>
          </a:p>
        </p:txBody>
      </p:sp>
      <p:sp>
        <p:nvSpPr>
          <p:cNvPr id="12" name="Text Box 18"/>
          <p:cNvSpPr txBox="1">
            <a:spLocks noChangeArrowheads="1"/>
          </p:cNvSpPr>
          <p:nvPr/>
        </p:nvSpPr>
        <p:spPr bwMode="auto">
          <a:xfrm>
            <a:off x="6400800" y="8848806"/>
            <a:ext cx="257287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sz="800" dirty="0">
                <a:solidFill>
                  <a:schemeClr val="bg1"/>
                </a:solidFill>
                <a:latin typeface="Tw Cen MT" pitchFamily="34" charset="0"/>
                <a:cs typeface="Arial" pitchFamily="34" charset="0"/>
              </a:rPr>
              <a:t>Elaine Brabham and Associates</a:t>
            </a:r>
          </a:p>
          <a:p>
            <a:pPr lvl="0" algn="ctr" fontAlgn="base">
              <a:spcBef>
                <a:spcPct val="0"/>
              </a:spcBef>
              <a:spcAft>
                <a:spcPct val="0"/>
              </a:spcAft>
            </a:pPr>
            <a:r>
              <a:rPr lang="en-US" sz="800" dirty="0">
                <a:solidFill>
                  <a:schemeClr val="bg1"/>
                </a:solidFill>
                <a:latin typeface="Tw Cen MT" pitchFamily="34" charset="0"/>
                <a:cs typeface="Arial" pitchFamily="34" charset="0"/>
              </a:rPr>
              <a:t>1890 Sam Rittenberg Blvd. #217 · Charleston, SC 29407</a:t>
            </a:r>
            <a:endParaRPr kumimoji="0" lang="en-US" sz="900" b="0" i="0" u="none" strike="noStrike" cap="none" normalizeH="0" baseline="0" dirty="0">
              <a:ln>
                <a:noFill/>
              </a:ln>
              <a:solidFill>
                <a:schemeClr val="bg1"/>
              </a:solidFill>
              <a:latin typeface="Arial" pitchFamily="34" charset="0"/>
              <a:cs typeface="Arial" pitchFamily="34" charset="0"/>
            </a:endParaRPr>
          </a:p>
        </p:txBody>
      </p:sp>
      <p:pic>
        <p:nvPicPr>
          <p:cNvPr id="1043"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2491" y="8733374"/>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8" name="Picture 7">
            <a:extLst>
              <a:ext uri="{FF2B5EF4-FFF2-40B4-BE49-F238E27FC236}">
                <a16:creationId xmlns:a16="http://schemas.microsoft.com/office/drawing/2014/main" id="{3EF60969-A12A-4E9B-97EB-38490560692C}"/>
              </a:ext>
            </a:extLst>
          </p:cNvPr>
          <p:cNvPicPr>
            <a:picLocks noChangeAspect="1"/>
          </p:cNvPicPr>
          <p:nvPr/>
        </p:nvPicPr>
        <p:blipFill rotWithShape="1">
          <a:blip r:embed="rId3">
            <a:extLst>
              <a:ext uri="{28A0092B-C50C-407E-A947-70E740481C1C}">
                <a14:useLocalDpi xmlns:a14="http://schemas.microsoft.com/office/drawing/2010/main" val="0"/>
              </a:ext>
            </a:extLst>
          </a:blip>
          <a:srcRect b="18501"/>
          <a:stretch/>
        </p:blipFill>
        <p:spPr>
          <a:xfrm>
            <a:off x="112776" y="8093499"/>
            <a:ext cx="801624" cy="983907"/>
          </a:xfrm>
          <a:prstGeom prst="rect">
            <a:avLst/>
          </a:prstGeom>
        </p:spPr>
      </p:pic>
      <p:pic>
        <p:nvPicPr>
          <p:cNvPr id="11" name="Picture 10">
            <a:extLst>
              <a:ext uri="{FF2B5EF4-FFF2-40B4-BE49-F238E27FC236}">
                <a16:creationId xmlns:a16="http://schemas.microsoft.com/office/drawing/2014/main" id="{9E0E9A05-38AC-4ED6-A2C9-8CF926E2F06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2776" y="136005"/>
            <a:ext cx="5307208" cy="3538138"/>
          </a:xfrm>
          <a:prstGeom prst="rect">
            <a:avLst/>
          </a:prstGeom>
        </p:spPr>
      </p:pic>
      <p:grpSp>
        <p:nvGrpSpPr>
          <p:cNvPr id="13" name="Group 12">
            <a:extLst>
              <a:ext uri="{FF2B5EF4-FFF2-40B4-BE49-F238E27FC236}">
                <a16:creationId xmlns:a16="http://schemas.microsoft.com/office/drawing/2014/main" id="{0FE96D83-CC2B-473D-265E-5E508469BE4C}"/>
              </a:ext>
            </a:extLst>
          </p:cNvPr>
          <p:cNvGrpSpPr/>
          <p:nvPr/>
        </p:nvGrpSpPr>
        <p:grpSpPr>
          <a:xfrm>
            <a:off x="-2362200" y="846371"/>
            <a:ext cx="1752600" cy="1752600"/>
            <a:chOff x="-2002115" y="746673"/>
            <a:chExt cx="1752600" cy="1752600"/>
          </a:xfrm>
          <a:effectLst>
            <a:outerShdw blurRad="63500" sx="102000" sy="102000" algn="ctr" rotWithShape="0">
              <a:prstClr val="black">
                <a:alpha val="40000"/>
              </a:prstClr>
            </a:outerShdw>
          </a:effectLst>
        </p:grpSpPr>
        <p:sp>
          <p:nvSpPr>
            <p:cNvPr id="3" name="Diagonal Stripe 2">
              <a:extLst>
                <a:ext uri="{FF2B5EF4-FFF2-40B4-BE49-F238E27FC236}">
                  <a16:creationId xmlns:a16="http://schemas.microsoft.com/office/drawing/2014/main" id="{49A398AE-8470-4DBC-910B-D1C6CE5EBB53}"/>
                </a:ext>
              </a:extLst>
            </p:cNvPr>
            <p:cNvSpPr/>
            <p:nvPr/>
          </p:nvSpPr>
          <p:spPr>
            <a:xfrm>
              <a:off x="-2002115" y="746673"/>
              <a:ext cx="1752600" cy="1752600"/>
            </a:xfrm>
            <a:prstGeom prst="diagStrip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D64CF78A-9730-43E8-BEAD-F9F307DCBBBB}"/>
                </a:ext>
              </a:extLst>
            </p:cNvPr>
            <p:cNvSpPr txBox="1"/>
            <p:nvPr/>
          </p:nvSpPr>
          <p:spPr>
            <a:xfrm rot="18934244">
              <a:off x="-1951751" y="1187336"/>
              <a:ext cx="1231043" cy="430887"/>
            </a:xfrm>
            <a:prstGeom prst="rect">
              <a:avLst/>
            </a:prstGeom>
            <a:noFill/>
          </p:spPr>
          <p:txBody>
            <a:bodyPr wrap="none" rtlCol="0">
              <a:spAutoFit/>
            </a:bodyPr>
            <a:lstStyle/>
            <a:p>
              <a:r>
                <a:rPr lang="en-US" sz="2200" b="1" dirty="0">
                  <a:effectLst>
                    <a:outerShdw blurRad="38100" dist="38100" dir="2700000" algn="tl">
                      <a:srgbClr val="000000">
                        <a:alpha val="43137"/>
                      </a:srgbClr>
                    </a:outerShdw>
                  </a:effectLst>
                  <a:latin typeface="Tw Cen MT" panose="020B0602020104020603" pitchFamily="34" charset="0"/>
                </a:rPr>
                <a:t>Reduced!</a:t>
              </a:r>
            </a:p>
          </p:txBody>
        </p:sp>
      </p:grpSp>
      <p:sp>
        <p:nvSpPr>
          <p:cNvPr id="21" name="Text Box 3"/>
          <p:cNvSpPr txBox="1">
            <a:spLocks noChangeArrowheads="1" noChangeShapeType="1"/>
          </p:cNvSpPr>
          <p:nvPr/>
        </p:nvSpPr>
        <p:spPr bwMode="auto">
          <a:xfrm>
            <a:off x="5562600" y="2359287"/>
            <a:ext cx="3468623" cy="13148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2400" b="1" dirty="0">
                <a:ln w="3175">
                  <a:noFill/>
                </a:ln>
                <a:solidFill>
                  <a:schemeClr val="bg2">
                    <a:lumMod val="60000"/>
                    <a:lumOff val="40000"/>
                  </a:schemeClr>
                </a:solidFill>
                <a:latin typeface="Tw Cen MT" pitchFamily="34" charset="0"/>
                <a:cs typeface="Arial" pitchFamily="34" charset="0"/>
              </a:rPr>
              <a:t>514 E. Hudson Ave</a:t>
            </a:r>
          </a:p>
          <a:p>
            <a:pPr lvl="0" algn="ctr" fontAlgn="base">
              <a:spcBef>
                <a:spcPct val="0"/>
              </a:spcBef>
              <a:spcAft>
                <a:spcPct val="0"/>
              </a:spcAft>
            </a:pPr>
            <a:r>
              <a:rPr lang="en-US" sz="1500" b="1" dirty="0">
                <a:ln w="3175">
                  <a:noFill/>
                </a:ln>
                <a:solidFill>
                  <a:schemeClr val="bg2">
                    <a:lumMod val="60000"/>
                    <a:lumOff val="40000"/>
                  </a:schemeClr>
                </a:solidFill>
                <a:latin typeface="Tw Cen MT" pitchFamily="34" charset="0"/>
                <a:cs typeface="Arial" pitchFamily="34" charset="0"/>
              </a:rPr>
              <a:t>Folly Beach, SC 29439 | MLS# 24009953</a:t>
            </a:r>
          </a:p>
          <a:p>
            <a:pPr lvl="0" algn="ctr" fontAlgn="base">
              <a:spcBef>
                <a:spcPct val="0"/>
              </a:spcBef>
              <a:spcAft>
                <a:spcPct val="0"/>
              </a:spcAft>
            </a:pPr>
            <a:endParaRPr kumimoji="0" lang="en-US" sz="1600" b="1" i="0" u="none" strike="noStrike" cap="none" normalizeH="0" baseline="0" dirty="0">
              <a:ln w="3175">
                <a:noFill/>
              </a:ln>
              <a:solidFill>
                <a:schemeClr val="bg2">
                  <a:lumMod val="60000"/>
                  <a:lumOff val="40000"/>
                </a:schemeClr>
              </a:solidFill>
              <a:latin typeface="Tw Cen MT" pitchFamily="34" charset="0"/>
              <a:cs typeface="Arial" pitchFamily="34" charset="0"/>
            </a:endParaRPr>
          </a:p>
          <a:p>
            <a:pPr lvl="0" algn="ctr" fontAlgn="base">
              <a:spcBef>
                <a:spcPct val="0"/>
              </a:spcBef>
              <a:spcAft>
                <a:spcPct val="0"/>
              </a:spcAft>
            </a:pPr>
            <a:r>
              <a:rPr kumimoji="0" lang="en-US" sz="1400" b="1" i="0" u="none" strike="noStrike" cap="none" normalizeH="0" baseline="0" dirty="0">
                <a:ln w="3175">
                  <a:noFill/>
                </a:ln>
                <a:solidFill>
                  <a:schemeClr val="bg2">
                    <a:lumMod val="60000"/>
                    <a:lumOff val="40000"/>
                  </a:schemeClr>
                </a:solidFill>
                <a:latin typeface="Tw Cen MT" pitchFamily="34" charset="0"/>
                <a:cs typeface="Arial" pitchFamily="34" charset="0"/>
              </a:rPr>
              <a:t>5 Bedrooms | 4½ Bathrooms</a:t>
            </a:r>
          </a:p>
          <a:p>
            <a:pPr lvl="0" algn="ctr" fontAlgn="base">
              <a:spcBef>
                <a:spcPct val="0"/>
              </a:spcBef>
              <a:spcAft>
                <a:spcPct val="0"/>
              </a:spcAft>
            </a:pPr>
            <a:r>
              <a:rPr kumimoji="0" lang="en-US" sz="1400" b="1" i="0" u="none" strike="noStrike" cap="none" normalizeH="0" baseline="0">
                <a:ln w="3175">
                  <a:noFill/>
                </a:ln>
                <a:solidFill>
                  <a:schemeClr val="bg2">
                    <a:lumMod val="60000"/>
                    <a:lumOff val="40000"/>
                  </a:schemeClr>
                </a:solidFill>
                <a:latin typeface="Tw Cen MT" pitchFamily="34" charset="0"/>
                <a:cs typeface="Arial" pitchFamily="34" charset="0"/>
              </a:rPr>
              <a:t>3,200 SF </a:t>
            </a:r>
            <a:r>
              <a:rPr kumimoji="0" lang="en-US" sz="1400" b="1" i="0" u="none" strike="noStrike" cap="none" normalizeH="0" baseline="0" dirty="0">
                <a:ln w="3175">
                  <a:noFill/>
                </a:ln>
                <a:solidFill>
                  <a:schemeClr val="bg2">
                    <a:lumMod val="60000"/>
                    <a:lumOff val="40000"/>
                  </a:schemeClr>
                </a:solidFill>
                <a:latin typeface="Tw Cen MT" pitchFamily="34" charset="0"/>
                <a:cs typeface="Arial" pitchFamily="34" charset="0"/>
              </a:rPr>
              <a:t>| Year Built 2023</a:t>
            </a:r>
          </a:p>
        </p:txBody>
      </p:sp>
      <p:sp>
        <p:nvSpPr>
          <p:cNvPr id="5" name="Text Box 3"/>
          <p:cNvSpPr txBox="1">
            <a:spLocks noChangeArrowheads="1" noChangeShapeType="1"/>
          </p:cNvSpPr>
          <p:nvPr/>
        </p:nvSpPr>
        <p:spPr bwMode="auto">
          <a:xfrm>
            <a:off x="5562600" y="136004"/>
            <a:ext cx="3468623" cy="2223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400" b="1" dirty="0">
                <a:solidFill>
                  <a:schemeClr val="bg2"/>
                </a:solidFill>
                <a:latin typeface="Fave Script Bold Pro" pitchFamily="2" charset="0"/>
                <a:cs typeface="Arial" pitchFamily="34" charset="0"/>
              </a:rPr>
              <a:t>Open House</a:t>
            </a:r>
          </a:p>
          <a:p>
            <a:pPr lvl="0" algn="ctr" fontAlgn="base">
              <a:spcBef>
                <a:spcPct val="0"/>
              </a:spcBef>
              <a:spcAft>
                <a:spcPct val="0"/>
              </a:spcAft>
            </a:pPr>
            <a:r>
              <a:rPr lang="en-US" sz="3400" b="1" dirty="0">
                <a:solidFill>
                  <a:schemeClr val="bg2"/>
                </a:solidFill>
                <a:latin typeface="Fave Script Bold Pro" pitchFamily="2" charset="0"/>
                <a:cs typeface="Arial" pitchFamily="34" charset="0"/>
              </a:rPr>
              <a:t>Wednesday April 24th</a:t>
            </a:r>
          </a:p>
          <a:p>
            <a:pPr lvl="0" algn="ctr" fontAlgn="base">
              <a:spcBef>
                <a:spcPct val="0"/>
              </a:spcBef>
              <a:spcAft>
                <a:spcPct val="0"/>
              </a:spcAft>
            </a:pPr>
            <a:r>
              <a:rPr lang="en-US" sz="3400" b="1" dirty="0">
                <a:solidFill>
                  <a:schemeClr val="bg2"/>
                </a:solidFill>
                <a:latin typeface="Fave Script Bold Pro" pitchFamily="2" charset="0"/>
                <a:cs typeface="Arial" pitchFamily="34" charset="0"/>
              </a:rPr>
              <a:t>11am - 1pm</a:t>
            </a:r>
          </a:p>
          <a:p>
            <a:pPr lvl="0" algn="ctr" fontAlgn="base">
              <a:spcBef>
                <a:spcPct val="0"/>
              </a:spcBef>
              <a:spcAft>
                <a:spcPct val="0"/>
              </a:spcAft>
            </a:pPr>
            <a:r>
              <a:rPr lang="en-US" sz="3400" b="1" dirty="0">
                <a:solidFill>
                  <a:schemeClr val="bg2"/>
                </a:solidFill>
                <a:latin typeface="Fave Script Bold Pro" pitchFamily="2" charset="0"/>
                <a:cs typeface="Arial" pitchFamily="34" charset="0"/>
              </a:rPr>
              <a:t>Light lunch Served</a:t>
            </a:r>
          </a:p>
        </p:txBody>
      </p:sp>
      <p:pic>
        <p:nvPicPr>
          <p:cNvPr id="2" name="Picture 1">
            <a:extLst>
              <a:ext uri="{FF2B5EF4-FFF2-40B4-BE49-F238E27FC236}">
                <a16:creationId xmlns:a16="http://schemas.microsoft.com/office/drawing/2014/main" id="{5D8E1591-0BF6-6412-A81B-E6346C17789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124201" y="4022131"/>
            <a:ext cx="5907024" cy="3938016"/>
          </a:xfrm>
          <a:prstGeom prst="rect">
            <a:avLst/>
          </a:prstGeom>
        </p:spPr>
      </p:pic>
      <p:pic>
        <p:nvPicPr>
          <p:cNvPr id="4" name="Picture 3">
            <a:extLst>
              <a:ext uri="{FF2B5EF4-FFF2-40B4-BE49-F238E27FC236}">
                <a16:creationId xmlns:a16="http://schemas.microsoft.com/office/drawing/2014/main" id="{46982310-0BE9-2F0F-F673-84429BFEF0F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12776" y="4022131"/>
            <a:ext cx="2630424" cy="3944866"/>
          </a:xfrm>
          <a:prstGeom prst="rect">
            <a:avLst/>
          </a:prstGeom>
        </p:spPr>
      </p:pic>
      <p:grpSp>
        <p:nvGrpSpPr>
          <p:cNvPr id="15" name="Group 14">
            <a:extLst>
              <a:ext uri="{FF2B5EF4-FFF2-40B4-BE49-F238E27FC236}">
                <a16:creationId xmlns:a16="http://schemas.microsoft.com/office/drawing/2014/main" id="{FDD9C383-A3E2-D410-A6B9-2B06FA6A3C05}"/>
              </a:ext>
            </a:extLst>
          </p:cNvPr>
          <p:cNvGrpSpPr>
            <a:grpSpLocks noChangeAspect="1"/>
          </p:cNvGrpSpPr>
          <p:nvPr/>
        </p:nvGrpSpPr>
        <p:grpSpPr>
          <a:xfrm>
            <a:off x="6396286" y="8093499"/>
            <a:ext cx="2581900" cy="713232"/>
            <a:chOff x="-3589486" y="4625743"/>
            <a:chExt cx="3448050" cy="952500"/>
          </a:xfrm>
        </p:grpSpPr>
        <p:sp>
          <p:nvSpPr>
            <p:cNvPr id="14" name="Rectangle 13">
              <a:extLst>
                <a:ext uri="{FF2B5EF4-FFF2-40B4-BE49-F238E27FC236}">
                  <a16:creationId xmlns:a16="http://schemas.microsoft.com/office/drawing/2014/main" id="{CE7028FF-FA2C-42EF-FD89-D0D97C523D1F}"/>
                </a:ext>
              </a:extLst>
            </p:cNvPr>
            <p:cNvSpPr/>
            <p:nvPr/>
          </p:nvSpPr>
          <p:spPr>
            <a:xfrm>
              <a:off x="-3589105" y="4626505"/>
              <a:ext cx="3447288" cy="95097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B060177A-46CB-7ED6-91E2-408F0E715C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9486" y="4625743"/>
              <a:ext cx="3448050" cy="9525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354</TotalTime>
  <Words>376</Words>
  <Application>Microsoft Office PowerPoint</Application>
  <PresentationFormat>Custom</PresentationFormat>
  <Paragraphs>18</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Book Antiqua</vt:lpstr>
      <vt:lpstr>Fave Script Bold Pro</vt:lpstr>
      <vt:lpstr>Lucida Sans</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95</cp:revision>
  <dcterms:created xsi:type="dcterms:W3CDTF">2006-08-16T00:00:00Z</dcterms:created>
  <dcterms:modified xsi:type="dcterms:W3CDTF">2024-04-21T14:24:14Z</dcterms:modified>
</cp:coreProperties>
</file>