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090"/>
    <a:srgbClr val="338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9" y="-308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376" indent="0" algn="ctr">
              <a:buNone/>
              <a:defRPr>
                <a:solidFill>
                  <a:schemeClr val="tx1">
                    <a:tint val="75000"/>
                  </a:schemeClr>
                </a:solidFill>
              </a:defRPr>
            </a:lvl2pPr>
            <a:lvl3pPr marL="1018754" indent="0" algn="ctr">
              <a:buNone/>
              <a:defRPr>
                <a:solidFill>
                  <a:schemeClr val="tx1">
                    <a:tint val="75000"/>
                  </a:schemeClr>
                </a:solidFill>
              </a:defRPr>
            </a:lvl3pPr>
            <a:lvl4pPr marL="1528131" indent="0" algn="ctr">
              <a:buNone/>
              <a:defRPr>
                <a:solidFill>
                  <a:schemeClr val="tx1">
                    <a:tint val="75000"/>
                  </a:schemeClr>
                </a:solidFill>
              </a:defRPr>
            </a:lvl4pPr>
            <a:lvl5pPr marL="2037508" indent="0" algn="ctr">
              <a:buNone/>
              <a:defRPr>
                <a:solidFill>
                  <a:schemeClr val="tx1">
                    <a:tint val="75000"/>
                  </a:schemeClr>
                </a:solidFill>
              </a:defRPr>
            </a:lvl5pPr>
            <a:lvl6pPr marL="2546884" indent="0" algn="ctr">
              <a:buNone/>
              <a:defRPr>
                <a:solidFill>
                  <a:schemeClr val="tx1">
                    <a:tint val="75000"/>
                  </a:schemeClr>
                </a:solidFill>
              </a:defRPr>
            </a:lvl6pPr>
            <a:lvl7pPr marL="3056262" indent="0" algn="ctr">
              <a:buNone/>
              <a:defRPr>
                <a:solidFill>
                  <a:schemeClr val="tx1">
                    <a:tint val="75000"/>
                  </a:schemeClr>
                </a:solidFill>
              </a:defRPr>
            </a:lvl7pPr>
            <a:lvl8pPr marL="3565639" indent="0" algn="ctr">
              <a:buNone/>
              <a:defRPr>
                <a:solidFill>
                  <a:schemeClr val="tx1">
                    <a:tint val="75000"/>
                  </a:schemeClr>
                </a:solidFill>
              </a:defRPr>
            </a:lvl8pPr>
            <a:lvl9pPr marL="407501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376" indent="0">
              <a:buNone/>
              <a:defRPr sz="2000">
                <a:solidFill>
                  <a:schemeClr val="tx1">
                    <a:tint val="75000"/>
                  </a:schemeClr>
                </a:solidFill>
              </a:defRPr>
            </a:lvl2pPr>
            <a:lvl3pPr marL="1018754" indent="0">
              <a:buNone/>
              <a:defRPr sz="1800">
                <a:solidFill>
                  <a:schemeClr val="tx1">
                    <a:tint val="75000"/>
                  </a:schemeClr>
                </a:solidFill>
              </a:defRPr>
            </a:lvl3pPr>
            <a:lvl4pPr marL="1528131" indent="0">
              <a:buNone/>
              <a:defRPr sz="1600">
                <a:solidFill>
                  <a:schemeClr val="tx1">
                    <a:tint val="75000"/>
                  </a:schemeClr>
                </a:solidFill>
              </a:defRPr>
            </a:lvl4pPr>
            <a:lvl5pPr marL="2037508" indent="0">
              <a:buNone/>
              <a:defRPr sz="1600">
                <a:solidFill>
                  <a:schemeClr val="tx1">
                    <a:tint val="75000"/>
                  </a:schemeClr>
                </a:solidFill>
              </a:defRPr>
            </a:lvl5pPr>
            <a:lvl6pPr marL="2546884" indent="0">
              <a:buNone/>
              <a:defRPr sz="1600">
                <a:solidFill>
                  <a:schemeClr val="tx1">
                    <a:tint val="75000"/>
                  </a:schemeClr>
                </a:solidFill>
              </a:defRPr>
            </a:lvl6pPr>
            <a:lvl7pPr marL="3056262" indent="0">
              <a:buNone/>
              <a:defRPr sz="1600">
                <a:solidFill>
                  <a:schemeClr val="tx1">
                    <a:tint val="75000"/>
                  </a:schemeClr>
                </a:solidFill>
              </a:defRPr>
            </a:lvl7pPr>
            <a:lvl8pPr marL="3565639" indent="0">
              <a:buNone/>
              <a:defRPr sz="1600">
                <a:solidFill>
                  <a:schemeClr val="tx1">
                    <a:tint val="75000"/>
                  </a:schemeClr>
                </a:solidFill>
              </a:defRPr>
            </a:lvl8pPr>
            <a:lvl9pPr marL="4075016"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376" indent="0">
              <a:buNone/>
              <a:defRPr sz="3100"/>
            </a:lvl2pPr>
            <a:lvl3pPr marL="1018754" indent="0">
              <a:buNone/>
              <a:defRPr sz="2700"/>
            </a:lvl3pPr>
            <a:lvl4pPr marL="1528131" indent="0">
              <a:buNone/>
              <a:defRPr sz="2200"/>
            </a:lvl4pPr>
            <a:lvl5pPr marL="2037508" indent="0">
              <a:buNone/>
              <a:defRPr sz="2200"/>
            </a:lvl5pPr>
            <a:lvl6pPr marL="2546884" indent="0">
              <a:buNone/>
              <a:defRPr sz="2200"/>
            </a:lvl6pPr>
            <a:lvl7pPr marL="3056262" indent="0">
              <a:buNone/>
              <a:defRPr sz="2200"/>
            </a:lvl7pPr>
            <a:lvl8pPr marL="3565639" indent="0">
              <a:buNone/>
              <a:defRPr sz="2200"/>
            </a:lvl8pPr>
            <a:lvl9pPr marL="4075016"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5"/>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299">
                <a:solidFill>
                  <a:schemeClr val="tx1">
                    <a:tint val="75000"/>
                  </a:schemeClr>
                </a:solidFill>
              </a:defRPr>
            </a:lvl1pPr>
          </a:lstStyle>
          <a:p>
            <a:fld id="{1D8BD707-D9CF-40AE-B4C6-C98DA3205C09}" type="datetimeFigureOut">
              <a:rPr lang="en-US" smtClean="0"/>
              <a:pPr/>
              <a:t>5/13/2024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29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29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754" rtl="0" eaLnBrk="1" latinLnBrk="0" hangingPunct="1">
        <a:spcBef>
          <a:spcPct val="0"/>
        </a:spcBef>
        <a:buNone/>
        <a:defRPr sz="4900" kern="1200">
          <a:solidFill>
            <a:schemeClr val="tx1"/>
          </a:solidFill>
          <a:latin typeface="+mj-lt"/>
          <a:ea typeface="+mj-ea"/>
          <a:cs typeface="+mj-cs"/>
        </a:defRPr>
      </a:lvl1pPr>
    </p:titleStyle>
    <p:bodyStyle>
      <a:lvl1pPr marL="382032" indent="-382032" algn="l" defTabSz="101875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37" indent="-318361" algn="l" defTabSz="101875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443" indent="-254689" algn="l" defTabSz="101875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819"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196"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573"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0950"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327"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9704"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754" rtl="0" eaLnBrk="1" latinLnBrk="0" hangingPunct="1">
        <a:defRPr sz="2000" kern="1200">
          <a:solidFill>
            <a:schemeClr val="tx1"/>
          </a:solidFill>
          <a:latin typeface="+mn-lt"/>
          <a:ea typeface="+mn-ea"/>
          <a:cs typeface="+mn-cs"/>
        </a:defRPr>
      </a:lvl1pPr>
      <a:lvl2pPr marL="509376" algn="l" defTabSz="1018754" rtl="0" eaLnBrk="1" latinLnBrk="0" hangingPunct="1">
        <a:defRPr sz="2000" kern="1200">
          <a:solidFill>
            <a:schemeClr val="tx1"/>
          </a:solidFill>
          <a:latin typeface="+mn-lt"/>
          <a:ea typeface="+mn-ea"/>
          <a:cs typeface="+mn-cs"/>
        </a:defRPr>
      </a:lvl2pPr>
      <a:lvl3pPr marL="1018754" algn="l" defTabSz="1018754" rtl="0" eaLnBrk="1" latinLnBrk="0" hangingPunct="1">
        <a:defRPr sz="2000" kern="1200">
          <a:solidFill>
            <a:schemeClr val="tx1"/>
          </a:solidFill>
          <a:latin typeface="+mn-lt"/>
          <a:ea typeface="+mn-ea"/>
          <a:cs typeface="+mn-cs"/>
        </a:defRPr>
      </a:lvl3pPr>
      <a:lvl4pPr marL="1528131" algn="l" defTabSz="1018754" rtl="0" eaLnBrk="1" latinLnBrk="0" hangingPunct="1">
        <a:defRPr sz="2000" kern="1200">
          <a:solidFill>
            <a:schemeClr val="tx1"/>
          </a:solidFill>
          <a:latin typeface="+mn-lt"/>
          <a:ea typeface="+mn-ea"/>
          <a:cs typeface="+mn-cs"/>
        </a:defRPr>
      </a:lvl4pPr>
      <a:lvl5pPr marL="2037508" algn="l" defTabSz="1018754" rtl="0" eaLnBrk="1" latinLnBrk="0" hangingPunct="1">
        <a:defRPr sz="2000" kern="1200">
          <a:solidFill>
            <a:schemeClr val="tx1"/>
          </a:solidFill>
          <a:latin typeface="+mn-lt"/>
          <a:ea typeface="+mn-ea"/>
          <a:cs typeface="+mn-cs"/>
        </a:defRPr>
      </a:lvl5pPr>
      <a:lvl6pPr marL="2546884" algn="l" defTabSz="1018754" rtl="0" eaLnBrk="1" latinLnBrk="0" hangingPunct="1">
        <a:defRPr sz="2000" kern="1200">
          <a:solidFill>
            <a:schemeClr val="tx1"/>
          </a:solidFill>
          <a:latin typeface="+mn-lt"/>
          <a:ea typeface="+mn-ea"/>
          <a:cs typeface="+mn-cs"/>
        </a:defRPr>
      </a:lvl6pPr>
      <a:lvl7pPr marL="3056262" algn="l" defTabSz="1018754" rtl="0" eaLnBrk="1" latinLnBrk="0" hangingPunct="1">
        <a:defRPr sz="2000" kern="1200">
          <a:solidFill>
            <a:schemeClr val="tx1"/>
          </a:solidFill>
          <a:latin typeface="+mn-lt"/>
          <a:ea typeface="+mn-ea"/>
          <a:cs typeface="+mn-cs"/>
        </a:defRPr>
      </a:lvl7pPr>
      <a:lvl8pPr marL="3565639" algn="l" defTabSz="1018754" rtl="0" eaLnBrk="1" latinLnBrk="0" hangingPunct="1">
        <a:defRPr sz="2000" kern="1200">
          <a:solidFill>
            <a:schemeClr val="tx1"/>
          </a:solidFill>
          <a:latin typeface="+mn-lt"/>
          <a:ea typeface="+mn-ea"/>
          <a:cs typeface="+mn-cs"/>
        </a:defRPr>
      </a:lvl8pPr>
      <a:lvl9pPr marL="4075016" algn="l" defTabSz="101875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p:cNvSpPr/>
          <p:nvPr/>
        </p:nvSpPr>
        <p:spPr>
          <a:xfrm>
            <a:off x="8992173" y="164942"/>
            <a:ext cx="3276600" cy="10058400"/>
          </a:xfrm>
          <a:prstGeom prst="rect">
            <a:avLst/>
          </a:prstGeom>
          <a:gradFill>
            <a:gsLst>
              <a:gs pos="0">
                <a:schemeClr val="tx2">
                  <a:lumMod val="5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l="1307" r="1307"/>
          <a:stretch/>
        </p:blipFill>
        <p:spPr>
          <a:xfrm>
            <a:off x="153437" y="152400"/>
            <a:ext cx="6159446" cy="3557662"/>
          </a:xfrm>
          <a:prstGeom prst="rect">
            <a:avLst/>
          </a:prstGeom>
          <a:effectLst/>
        </p:spPr>
      </p:pic>
      <p:sp>
        <p:nvSpPr>
          <p:cNvPr id="2" name="Title 1"/>
          <p:cNvSpPr>
            <a:spLocks noGrp="1"/>
          </p:cNvSpPr>
          <p:nvPr>
            <p:ph type="ctrTitle"/>
          </p:nvPr>
        </p:nvSpPr>
        <p:spPr>
          <a:xfrm>
            <a:off x="1905001" y="3805022"/>
            <a:ext cx="6172199" cy="457200"/>
          </a:xfrm>
          <a:noFill/>
        </p:spPr>
        <p:txBody>
          <a:bodyPr anchor="ctr">
            <a:noAutofit/>
          </a:bodyPr>
          <a:lstStyle/>
          <a:p>
            <a:r>
              <a:rPr lang="en-US" sz="1800" b="1" dirty="0">
                <a:ln w="3175">
                  <a:noFill/>
                </a:ln>
                <a:latin typeface="Segoe UI" panose="020B0502040204020203" pitchFamily="34" charset="0"/>
                <a:cs typeface="Segoe UI" panose="020B0502040204020203" pitchFamily="34" charset="0"/>
              </a:rPr>
              <a:t>514 Scotch Range Road</a:t>
            </a:r>
            <a:br>
              <a:rPr lang="en-US" sz="1800" b="1" dirty="0">
                <a:ln w="3175">
                  <a:noFill/>
                </a:ln>
                <a:latin typeface="Segoe UI" panose="020B0502040204020203" pitchFamily="34" charset="0"/>
                <a:cs typeface="Segoe UI" panose="020B0502040204020203" pitchFamily="34" charset="0"/>
              </a:rPr>
            </a:br>
            <a:r>
              <a:rPr lang="en-US" sz="1200" b="1" dirty="0">
                <a:ln w="3175">
                  <a:noFill/>
                </a:ln>
                <a:latin typeface="Segoe UI" panose="020B0502040204020203" pitchFamily="34" charset="0"/>
                <a:cs typeface="Segoe UI" panose="020B0502040204020203" pitchFamily="34" charset="0"/>
              </a:rPr>
              <a:t>Scotch Range · Summerville, SC 29483 · MLS# 24007782 · $799,900</a:t>
            </a:r>
          </a:p>
        </p:txBody>
      </p:sp>
      <p:sp>
        <p:nvSpPr>
          <p:cNvPr id="3" name="Subtitle 2"/>
          <p:cNvSpPr>
            <a:spLocks noGrp="1"/>
          </p:cNvSpPr>
          <p:nvPr>
            <p:ph type="subTitle" idx="1"/>
          </p:nvPr>
        </p:nvSpPr>
        <p:spPr>
          <a:xfrm>
            <a:off x="1752600" y="4310984"/>
            <a:ext cx="6477000" cy="4441824"/>
          </a:xfrm>
        </p:spPr>
        <p:txBody>
          <a:bodyPr anchor="ctr">
            <a:noAutofit/>
          </a:bodyPr>
          <a:lstStyle/>
          <a:p>
            <a:r>
              <a:rPr lang="en-US" sz="870" dirty="0">
                <a:solidFill>
                  <a:schemeClr val="tx1"/>
                </a:solidFill>
                <a:latin typeface="Segoe UI" panose="020B0502040204020203" pitchFamily="34" charset="0"/>
                <a:ea typeface="Verdana" panose="020B0604030504040204" pitchFamily="34" charset="0"/>
                <a:cs typeface="Segoe UI" panose="020B0502040204020203" pitchFamily="34" charset="0"/>
              </a:rPr>
              <a:t>Welcome to your inviting completely renovated turnkey, 6 bedroom and 5 full bathroom home in the heart of Summerville. Drive into your new custom-made driveway on your private 1.2-acre lot dream home with no HOA and park your boat or jet skis with no hassle. Enjoy Summer evenings on your newly partial wrap around porch swing with a </a:t>
            </a:r>
            <a:r>
              <a:rPr lang="en-US" sz="870" dirty="0" err="1">
                <a:solidFill>
                  <a:schemeClr val="tx1"/>
                </a:solidFill>
                <a:latin typeface="Segoe UI" panose="020B0502040204020203" pitchFamily="34" charset="0"/>
                <a:ea typeface="Verdana" panose="020B0604030504040204" pitchFamily="34" charset="0"/>
                <a:cs typeface="Segoe UI" panose="020B0502040204020203" pitchFamily="34" charset="0"/>
              </a:rPr>
              <a:t>tottie</a:t>
            </a:r>
            <a:r>
              <a:rPr lang="en-US" sz="870" dirty="0">
                <a:solidFill>
                  <a:schemeClr val="tx1"/>
                </a:solidFill>
                <a:latin typeface="Segoe UI" panose="020B0502040204020203" pitchFamily="34" charset="0"/>
                <a:ea typeface="Verdana" panose="020B0604030504040204" pitchFamily="34" charset="0"/>
                <a:cs typeface="Segoe UI" panose="020B0502040204020203" pitchFamily="34" charset="0"/>
              </a:rPr>
              <a:t>. Zoned for District 2 Schools, 3.4 miles to Publix and shopping/restaurants, 6 miles to Historic Summerville, 4 miles to Pinewood Preparatory school and 8 miles to Rollings Middle School of the Arts.</a:t>
            </a:r>
          </a:p>
          <a:p>
            <a:r>
              <a:rPr lang="en-US" sz="870" dirty="0">
                <a:solidFill>
                  <a:schemeClr val="tx1"/>
                </a:solidFill>
                <a:latin typeface="Segoe UI" panose="020B0502040204020203" pitchFamily="34" charset="0"/>
                <a:ea typeface="Verdana" panose="020B0604030504040204" pitchFamily="34" charset="0"/>
                <a:cs typeface="Segoe UI" panose="020B0502040204020203" pitchFamily="34" charset="0"/>
              </a:rPr>
              <a:t>Step into the front door of this freshly painted magnificent home, to find a large open floor living space with high vaulted cathedral style ceilings, new charming chandelier and lots of windows for natural light. Resurfaced stained hardwood flooring, 6 inch base boards, new light fixtures, new fans and new LVP flooring throughout the home. Make yourself cozy around the distinctively painted gas fireplace and place your pictures on your new shiplap centerpiece wall design in your living area.</a:t>
            </a:r>
          </a:p>
          <a:p>
            <a:r>
              <a:rPr lang="en-US" sz="870" dirty="0">
                <a:solidFill>
                  <a:schemeClr val="tx1"/>
                </a:solidFill>
                <a:latin typeface="Segoe UI" panose="020B0502040204020203" pitchFamily="34" charset="0"/>
                <a:ea typeface="Verdana" panose="020B0604030504040204" pitchFamily="34" charset="0"/>
                <a:cs typeface="Segoe UI" panose="020B0502040204020203" pitchFamily="34" charset="0"/>
              </a:rPr>
              <a:t>A chef's dream kitchen awaits you, with brand new fabulous quartz counter tops, brand-new stainless steel GE appliances, new custom cabinetry, a farmhouse sink and breakfast nook area with bay window views of the property. Off the Kitchen and living space is a separate formal dining room with an attached family living space in the back of the first level of the home. Possibilities are endless for short/long term rentals, large families or a mother-in-law suite, as the first level of the home includes 3 bedrooms/office, and 2 Fully enhanced and beautifully renovated bathrooms to include beautiful tile work, all new toilets, light fixtures and new vanities.</a:t>
            </a:r>
          </a:p>
          <a:p>
            <a:r>
              <a:rPr lang="en-US" sz="870" dirty="0">
                <a:solidFill>
                  <a:schemeClr val="tx1"/>
                </a:solidFill>
                <a:latin typeface="Segoe UI" panose="020B0502040204020203" pitchFamily="34" charset="0"/>
                <a:ea typeface="Verdana" panose="020B0604030504040204" pitchFamily="34" charset="0"/>
                <a:cs typeface="Segoe UI" panose="020B0502040204020203" pitchFamily="34" charset="0"/>
              </a:rPr>
              <a:t>Escape upstairs to your primary bedroom Oasis with a generously large walk-in closet. A gorgeously updated Primary Bathroom with all new dual vanity sinks, exquisite tile work to your new walk in glass door shower and a large soaking tub that awaits you at the end of your long day. There are 2 additional spacious bedrooms upstairs with 2 additional fully updated gorgeous bathrooms, with all new vanities, toilets, brand new tile work galore and new light fixtures.</a:t>
            </a:r>
          </a:p>
          <a:p>
            <a:r>
              <a:rPr lang="en-US" sz="870" dirty="0">
                <a:solidFill>
                  <a:schemeClr val="tx1"/>
                </a:solidFill>
                <a:latin typeface="Segoe UI" panose="020B0502040204020203" pitchFamily="34" charset="0"/>
                <a:ea typeface="Verdana" panose="020B0604030504040204" pitchFamily="34" charset="0"/>
                <a:cs typeface="Segoe UI" panose="020B0502040204020203" pitchFamily="34" charset="0"/>
              </a:rPr>
              <a:t>There is a separate entry off of the Primary Bathroom onto your rebuilt back deck that overlooks the lush landscaping of the property and newly repainted patio below. You will also note all new gutters around the home and smell the ambience of confederate Jasmine on your newly built privacy fenced wall. With lots of space for a future separate garage and pool area, a staycation would always be considered right here at home.</a:t>
            </a:r>
          </a:p>
          <a:p>
            <a:r>
              <a:rPr lang="en-US" sz="870" dirty="0">
                <a:solidFill>
                  <a:schemeClr val="tx1"/>
                </a:solidFill>
                <a:latin typeface="Segoe UI" panose="020B0502040204020203" pitchFamily="34" charset="0"/>
                <a:ea typeface="Verdana" panose="020B0604030504040204" pitchFamily="34" charset="0"/>
                <a:cs typeface="Segoe UI" panose="020B0502040204020203" pitchFamily="34" charset="0"/>
              </a:rPr>
              <a:t>The entry to the upstairs primary bedroom hallway has a separate open space area perfect for the kids study area/game room or just a reading nook. Down the hall upstairs from the open space area, is a separate entry door into a very spacious laundry room that includes a sink and separate area for a folding region or storage space. In the laundry room is an all new electric sub panel.</a:t>
            </a:r>
          </a:p>
          <a:p>
            <a:r>
              <a:rPr lang="en-US" sz="870" dirty="0">
                <a:solidFill>
                  <a:schemeClr val="tx1"/>
                </a:solidFill>
                <a:latin typeface="Segoe UI" panose="020B0502040204020203" pitchFamily="34" charset="0"/>
                <a:ea typeface="Verdana" panose="020B0604030504040204" pitchFamily="34" charset="0"/>
                <a:cs typeface="Segoe UI" panose="020B0502040204020203" pitchFamily="34" charset="0"/>
              </a:rPr>
              <a:t>The HVAC and plumbing have been serviced and thoroughly inspected. Newly tapped city water access. There is a septic tank out back that was serviced, inspected and pumped out March 2024, providing peace of mind for years to come!</a:t>
            </a:r>
          </a:p>
          <a:p>
            <a:endParaRPr lang="en-US" sz="870" dirty="0">
              <a:solidFill>
                <a:schemeClr val="tx1"/>
              </a:solidFill>
              <a:latin typeface="Segoe UI" panose="020B0502040204020203" pitchFamily="34" charset="0"/>
              <a:ea typeface="Verdana" panose="020B0604030504040204" pitchFamily="34" charset="0"/>
              <a:cs typeface="Segoe UI" panose="020B0502040204020203" pitchFamily="34" charset="0"/>
            </a:endParaRPr>
          </a:p>
          <a:p>
            <a:r>
              <a:rPr lang="en-US" sz="870" dirty="0">
                <a:solidFill>
                  <a:schemeClr val="tx1"/>
                </a:solidFill>
                <a:latin typeface="Segoe UI" panose="020B0502040204020203" pitchFamily="34" charset="0"/>
                <a:ea typeface="Verdana" panose="020B0604030504040204" pitchFamily="34" charset="0"/>
                <a:cs typeface="Segoe UI" panose="020B0502040204020203" pitchFamily="34" charset="0"/>
              </a:rPr>
              <a:t>Don't miss out on this stunning home today! Go and Show!</a:t>
            </a:r>
          </a:p>
        </p:txBody>
      </p:sp>
      <p:pic>
        <p:nvPicPr>
          <p:cNvPr id="2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7343892" y="9010781"/>
            <a:ext cx="709967" cy="984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152398" y="9136773"/>
            <a:ext cx="1600200" cy="7327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1" name="Rectangle 30"/>
          <p:cNvSpPr/>
          <p:nvPr/>
        </p:nvSpPr>
        <p:spPr>
          <a:xfrm>
            <a:off x="2095501" y="9103025"/>
            <a:ext cx="4038599" cy="800219"/>
          </a:xfrm>
          <a:prstGeom prst="rect">
            <a:avLst/>
          </a:prstGeom>
        </p:spPr>
        <p:txBody>
          <a:bodyPr wrap="square">
            <a:spAutoFit/>
          </a:bodyPr>
          <a:lstStyle/>
          <a:p>
            <a:pPr algn="ctr"/>
            <a:r>
              <a:rPr lang="en-US" sz="1800" b="1" dirty="0">
                <a:latin typeface="Segoe UI" panose="020B0502040204020203" pitchFamily="34" charset="0"/>
                <a:ea typeface="Verdana" panose="020B0604030504040204" pitchFamily="34" charset="0"/>
                <a:cs typeface="Segoe UI" panose="020B0502040204020203" pitchFamily="34" charset="0"/>
              </a:rPr>
              <a:t>Danyelle </a:t>
            </a:r>
            <a:r>
              <a:rPr lang="en-US" sz="1800" b="1" dirty="0" err="1">
                <a:latin typeface="Segoe UI" panose="020B0502040204020203" pitchFamily="34" charset="0"/>
                <a:ea typeface="Verdana" panose="020B0604030504040204" pitchFamily="34" charset="0"/>
                <a:cs typeface="Segoe UI" panose="020B0502040204020203" pitchFamily="34" charset="0"/>
              </a:rPr>
              <a:t>Kayhani</a:t>
            </a:r>
            <a:endParaRPr lang="en-US" sz="1800" b="1" dirty="0">
              <a:latin typeface="Segoe UI" panose="020B0502040204020203" pitchFamily="34" charset="0"/>
              <a:ea typeface="Verdana" panose="020B0604030504040204" pitchFamily="34" charset="0"/>
              <a:cs typeface="Segoe UI" panose="020B0502040204020203" pitchFamily="34" charset="0"/>
            </a:endParaRPr>
          </a:p>
          <a:p>
            <a:pPr algn="ctr"/>
            <a:r>
              <a:rPr lang="en-US" sz="1400" dirty="0">
                <a:latin typeface="Segoe UI" panose="020B0502040204020203" pitchFamily="34" charset="0"/>
                <a:ea typeface="Verdana" panose="020B0604030504040204" pitchFamily="34" charset="0"/>
                <a:cs typeface="Segoe UI" panose="020B0502040204020203" pitchFamily="34" charset="0"/>
              </a:rPr>
              <a:t>843-530-8776</a:t>
            </a:r>
          </a:p>
          <a:p>
            <a:pPr algn="ctr"/>
            <a:r>
              <a:rPr lang="en-US" sz="1400" dirty="0">
                <a:latin typeface="Segoe UI" panose="020B0502040204020203" pitchFamily="34" charset="0"/>
                <a:ea typeface="Verdana" panose="020B0604030504040204" pitchFamily="34" charset="0"/>
                <a:cs typeface="Segoe UI" panose="020B0502040204020203" pitchFamily="34" charset="0"/>
              </a:rPr>
              <a:t>danyelle.kayhani@agentownedrealty.com</a:t>
            </a:r>
          </a:p>
        </p:txBody>
      </p:sp>
      <p:pic>
        <p:nvPicPr>
          <p:cNvPr id="5" name="Picture 4">
            <a:extLst>
              <a:ext uri="{FF2B5EF4-FFF2-40B4-BE49-F238E27FC236}">
                <a16:creationId xmlns:a16="http://schemas.microsoft.com/office/drawing/2014/main" id="{46EE3ABF-0AD7-4BAF-8EFE-0054297EE756}"/>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153437" y="7662190"/>
            <a:ext cx="1600200" cy="1060704"/>
          </a:xfrm>
          <a:prstGeom prst="rect">
            <a:avLst/>
          </a:prstGeom>
        </p:spPr>
      </p:pic>
      <p:pic>
        <p:nvPicPr>
          <p:cNvPr id="8" name="Picture 7">
            <a:extLst>
              <a:ext uri="{FF2B5EF4-FFF2-40B4-BE49-F238E27FC236}">
                <a16:creationId xmlns:a16="http://schemas.microsoft.com/office/drawing/2014/main" id="{923F280A-95C0-4842-9293-40D5F2579626}"/>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3437" y="3902566"/>
            <a:ext cx="1591056" cy="1060704"/>
          </a:xfrm>
          <a:prstGeom prst="rect">
            <a:avLst/>
          </a:prstGeom>
        </p:spPr>
      </p:pic>
      <p:pic>
        <p:nvPicPr>
          <p:cNvPr id="10" name="Picture 9">
            <a:extLst>
              <a:ext uri="{FF2B5EF4-FFF2-40B4-BE49-F238E27FC236}">
                <a16:creationId xmlns:a16="http://schemas.microsoft.com/office/drawing/2014/main" id="{B9B6F2D5-E784-49C7-81D3-F0850F19BB6E}"/>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6468815" y="2649358"/>
            <a:ext cx="1591056" cy="1060704"/>
          </a:xfrm>
          <a:prstGeom prst="rect">
            <a:avLst/>
          </a:prstGeom>
        </p:spPr>
      </p:pic>
      <p:pic>
        <p:nvPicPr>
          <p:cNvPr id="13" name="Picture 12">
            <a:extLst>
              <a:ext uri="{FF2B5EF4-FFF2-40B4-BE49-F238E27FC236}">
                <a16:creationId xmlns:a16="http://schemas.microsoft.com/office/drawing/2014/main" id="{06B7A0B0-5ADA-4D62-8B86-DDB96EA994AD}"/>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6468815" y="1400879"/>
            <a:ext cx="1591056" cy="1060704"/>
          </a:xfrm>
          <a:prstGeom prst="rect">
            <a:avLst/>
          </a:prstGeom>
        </p:spPr>
      </p:pic>
      <p:pic>
        <p:nvPicPr>
          <p:cNvPr id="18" name="Picture 17">
            <a:extLst>
              <a:ext uri="{FF2B5EF4-FFF2-40B4-BE49-F238E27FC236}">
                <a16:creationId xmlns:a16="http://schemas.microsoft.com/office/drawing/2014/main" id="{582EFB8E-A703-4460-9BA8-E82FAC0524E3}"/>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153437" y="5155774"/>
            <a:ext cx="1591056" cy="1060704"/>
          </a:xfrm>
          <a:prstGeom prst="rect">
            <a:avLst/>
          </a:prstGeom>
        </p:spPr>
      </p:pic>
      <p:pic>
        <p:nvPicPr>
          <p:cNvPr id="20" name="Picture 19">
            <a:extLst>
              <a:ext uri="{FF2B5EF4-FFF2-40B4-BE49-F238E27FC236}">
                <a16:creationId xmlns:a16="http://schemas.microsoft.com/office/drawing/2014/main" id="{50DF044F-7219-4D1D-B784-229F43469959}"/>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468815" y="152400"/>
            <a:ext cx="1591056" cy="1060704"/>
          </a:xfrm>
          <a:prstGeom prst="rect">
            <a:avLst/>
          </a:prstGeom>
        </p:spPr>
      </p:pic>
      <p:pic>
        <p:nvPicPr>
          <p:cNvPr id="25" name="Picture 24">
            <a:extLst>
              <a:ext uri="{FF2B5EF4-FFF2-40B4-BE49-F238E27FC236}">
                <a16:creationId xmlns:a16="http://schemas.microsoft.com/office/drawing/2014/main" id="{7C2A5E22-3C02-4F1D-A26A-E0E70BDA594A}"/>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153437" y="6408982"/>
            <a:ext cx="1591056" cy="1060704"/>
          </a:xfrm>
          <a:prstGeom prst="rect">
            <a:avLst/>
          </a:prstGeom>
        </p:spPr>
      </p:pic>
      <p:sp>
        <p:nvSpPr>
          <p:cNvPr id="4" name="Rectangle 3">
            <a:extLst>
              <a:ext uri="{FF2B5EF4-FFF2-40B4-BE49-F238E27FC236}">
                <a16:creationId xmlns:a16="http://schemas.microsoft.com/office/drawing/2014/main" id="{3F0E83C8-AECD-4552-8889-941F70D88729}"/>
              </a:ext>
            </a:extLst>
          </p:cNvPr>
          <p:cNvSpPr/>
          <p:nvPr/>
        </p:nvSpPr>
        <p:spPr>
          <a:xfrm>
            <a:off x="154482" y="152400"/>
            <a:ext cx="6158401" cy="369332"/>
          </a:xfrm>
          <a:prstGeom prst="rect">
            <a:avLst/>
          </a:prstGeom>
        </p:spPr>
        <p:txBody>
          <a:bodyPr wrap="square">
            <a:spAutoFit/>
          </a:bodyPr>
          <a:lstStyle/>
          <a:p>
            <a:pPr algn="ctr"/>
            <a:r>
              <a:rPr lang="en-US" sz="1800" b="1" i="1" dirty="0">
                <a:ln w="3175">
                  <a:solidFill>
                    <a:schemeClr val="tx1"/>
                  </a:solidFill>
                </a:ln>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PRICE REDUCTION $799,900</a:t>
            </a:r>
          </a:p>
        </p:txBody>
      </p:sp>
      <p:cxnSp>
        <p:nvCxnSpPr>
          <p:cNvPr id="9" name="Straight Connector 8">
            <a:extLst>
              <a:ext uri="{FF2B5EF4-FFF2-40B4-BE49-F238E27FC236}">
                <a16:creationId xmlns:a16="http://schemas.microsoft.com/office/drawing/2014/main" id="{344D78DB-663B-642C-1E94-CE938A978EEC}"/>
              </a:ext>
            </a:extLst>
          </p:cNvPr>
          <p:cNvCxnSpPr>
            <a:cxnSpLocks/>
          </p:cNvCxnSpPr>
          <p:nvPr/>
        </p:nvCxnSpPr>
        <p:spPr>
          <a:xfrm>
            <a:off x="152918" y="8915400"/>
            <a:ext cx="7923765" cy="0"/>
          </a:xfrm>
          <a:prstGeom prst="line">
            <a:avLst/>
          </a:prstGeom>
          <a:ln w="53975" cmpd="tri">
            <a:solidFill>
              <a:srgbClr val="00309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420</TotalTime>
  <Words>641</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Segoe UI</vt:lpstr>
      <vt:lpstr>Office Theme</vt:lpstr>
      <vt:lpstr>514 Scotch Range Road Scotch Range · Summerville, SC 29483 · MLS# 24007782 · $799,900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67</cp:revision>
  <dcterms:created xsi:type="dcterms:W3CDTF">2006-08-16T00:00:00Z</dcterms:created>
  <dcterms:modified xsi:type="dcterms:W3CDTF">2024-05-14T00:15:59Z</dcterms:modified>
</cp:coreProperties>
</file>