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716" y="30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5/12/2015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5/12/2015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5/12/2015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0" y="9078444"/>
            <a:ext cx="7315198" cy="985839"/>
          </a:xfrm>
          <a:prstGeom prst="rect">
            <a:avLst/>
          </a:prstGeom>
          <a:solidFill>
            <a:schemeClr val="bg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38800"/>
            <a:ext cx="7315199" cy="2109634"/>
          </a:xfrm>
        </p:spPr>
        <p:txBody>
          <a:bodyPr anchor="ctr">
            <a:noAutofit/>
          </a:bodyPr>
          <a:lstStyle/>
          <a:p>
            <a:r>
              <a:rPr lang="en-US" sz="1400" dirty="0">
                <a:latin typeface="Trebuchet MS" panose="020B0603020202020204" pitchFamily="34" charset="0"/>
              </a:rPr>
              <a:t>Welcome home to this move in ready townhome in beautiful Charleston Park. This home has a spacious open floor plan. The owners have customized the foyer with wainscoting making the entrance so inviting. The kitchen has a deep double sink, Energy Star appliances and </a:t>
            </a:r>
            <a:r>
              <a:rPr lang="en-US" sz="1400" dirty="0" smtClean="0">
                <a:latin typeface="Trebuchet MS" panose="020B0603020202020204" pitchFamily="34" charset="0"/>
              </a:rPr>
              <a:t>Corian </a:t>
            </a:r>
            <a:r>
              <a:rPr lang="en-US" sz="1400" dirty="0">
                <a:latin typeface="Trebuchet MS" panose="020B0603020202020204" pitchFamily="34" charset="0"/>
              </a:rPr>
              <a:t>countertops. There is a sunroom off the dining area perfect for relaxing. Upstairs are the bedrooms and the laundry room. The master has a walk-in closet, two closets in the master suite and his and hers sinks. The regime covers lawn maintenance, termite bond, pressure washing and gutter cleanouts so all you have to do is relax. There is a nature trail and a play park in the neighborhood as well. Close to Boeing, shopping, dining and Wescott Park.</a:t>
            </a:r>
            <a:endParaRPr lang="en-US" sz="1400" dirty="0">
              <a:latin typeface="Trebuchet MS" panose="020B0603020202020204" pitchFamily="34" charset="0"/>
            </a:endParaRPr>
          </a:p>
        </p:txBody>
      </p:sp>
      <p:sp>
        <p:nvSpPr>
          <p:cNvPr id="17" name="Rectangle 16"/>
          <p:cNvSpPr/>
          <p:nvPr/>
        </p:nvSpPr>
        <p:spPr>
          <a:xfrm>
            <a:off x="991365" y="9160570"/>
            <a:ext cx="3166682" cy="823302"/>
          </a:xfrm>
          <a:prstGeom prst="rect">
            <a:avLst/>
          </a:prstGeom>
        </p:spPr>
        <p:txBody>
          <a:bodyPr wrap="square">
            <a:spAutoFit/>
          </a:bodyPr>
          <a:lstStyle/>
          <a:p>
            <a:r>
              <a:rPr lang="en-US" sz="1600" dirty="0">
                <a:effectLst>
                  <a:outerShdw blurRad="38100" dist="38100" dir="2700000" algn="tl">
                    <a:srgbClr val="000000">
                      <a:alpha val="43137"/>
                    </a:srgbClr>
                  </a:outerShdw>
                </a:effectLst>
                <a:latin typeface="Trebuchet MS" panose="020B0603020202020204" pitchFamily="34" charset="0"/>
              </a:rPr>
              <a:t>Heather </a:t>
            </a:r>
            <a:r>
              <a:rPr lang="en-US" sz="1600" dirty="0" err="1" smtClean="0">
                <a:effectLst>
                  <a:outerShdw blurRad="38100" dist="38100" dir="2700000" algn="tl">
                    <a:srgbClr val="000000">
                      <a:alpha val="43137"/>
                    </a:srgbClr>
                  </a:outerShdw>
                </a:effectLst>
                <a:latin typeface="Trebuchet MS" panose="020B0603020202020204" pitchFamily="34" charset="0"/>
              </a:rPr>
              <a:t>Broadwell-Derexson</a:t>
            </a:r>
            <a:endParaRPr lang="en-US" sz="1600" dirty="0" smtClean="0">
              <a:effectLst>
                <a:outerShdw blurRad="38100" dist="38100" dir="2700000" algn="tl">
                  <a:srgbClr val="000000">
                    <a:alpha val="43137"/>
                  </a:srgbClr>
                </a:outerShdw>
              </a:effectLst>
              <a:latin typeface="Trebuchet MS" panose="020B0603020202020204" pitchFamily="34" charset="0"/>
            </a:endParaRPr>
          </a:p>
          <a:p>
            <a:r>
              <a:rPr lang="en-US" sz="1050" dirty="0">
                <a:effectLst>
                  <a:outerShdw blurRad="38100" dist="38100" dir="2700000" algn="tl">
                    <a:srgbClr val="000000">
                      <a:alpha val="43137"/>
                    </a:srgbClr>
                  </a:outerShdw>
                </a:effectLst>
                <a:latin typeface="Trebuchet MS" panose="020B0603020202020204" pitchFamily="34" charset="0"/>
              </a:rPr>
              <a:t>(843) </a:t>
            </a:r>
            <a:r>
              <a:rPr lang="en-US" sz="1050" dirty="0" smtClean="0">
                <a:effectLst>
                  <a:outerShdw blurRad="38100" dist="38100" dir="2700000" algn="tl">
                    <a:srgbClr val="000000">
                      <a:alpha val="43137"/>
                    </a:srgbClr>
                  </a:outerShdw>
                </a:effectLst>
                <a:latin typeface="Trebuchet MS" panose="020B0603020202020204" pitchFamily="34" charset="0"/>
              </a:rPr>
              <a:t>303-2065 – </a:t>
            </a:r>
            <a:r>
              <a:rPr lang="en-US" sz="1050" dirty="0" smtClean="0">
                <a:effectLst>
                  <a:outerShdw blurRad="38100" dist="38100" dir="2700000" algn="tl">
                    <a:srgbClr val="000000">
                      <a:alpha val="43137"/>
                    </a:srgbClr>
                  </a:outerShdw>
                </a:effectLst>
                <a:latin typeface="Trebuchet MS" panose="020B0603020202020204" pitchFamily="34" charset="0"/>
              </a:rPr>
              <a:t>C</a:t>
            </a:r>
            <a:br>
              <a:rPr lang="en-US" sz="1050" dirty="0" smtClean="0">
                <a:effectLst>
                  <a:outerShdw blurRad="38100" dist="38100" dir="2700000" algn="tl">
                    <a:srgbClr val="000000">
                      <a:alpha val="43137"/>
                    </a:srgbClr>
                  </a:outerShdw>
                </a:effectLst>
                <a:latin typeface="Trebuchet MS" panose="020B0603020202020204" pitchFamily="34" charset="0"/>
              </a:rPr>
            </a:br>
            <a:r>
              <a:rPr lang="en-US" sz="1050" dirty="0">
                <a:effectLst>
                  <a:outerShdw blurRad="38100" dist="38100" dir="2700000" algn="tl">
                    <a:srgbClr val="000000">
                      <a:alpha val="43137"/>
                    </a:srgbClr>
                  </a:outerShdw>
                </a:effectLst>
                <a:latin typeface="Trebuchet MS" panose="020B0603020202020204" pitchFamily="34" charset="0"/>
              </a:rPr>
              <a:t>heather.derexson@carolinaoneplus.com</a:t>
            </a:r>
          </a:p>
          <a:p>
            <a:r>
              <a:rPr lang="en-US" sz="1050" dirty="0">
                <a:effectLst>
                  <a:outerShdw blurRad="38100" dist="38100" dir="2700000" algn="tl">
                    <a:srgbClr val="000000">
                      <a:alpha val="43137"/>
                    </a:srgbClr>
                  </a:outerShdw>
                </a:effectLst>
                <a:latin typeface="Trebuchet MS" panose="020B0603020202020204" pitchFamily="34" charset="0"/>
              </a:rPr>
              <a:t>www.Lowcountryhomesbyheather.com</a:t>
            </a:r>
            <a:endParaRPr lang="en-US" sz="1050" dirty="0">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4158047" y="9283681"/>
            <a:ext cx="2156264" cy="577081"/>
          </a:xfrm>
          <a:prstGeom prst="rect">
            <a:avLst/>
          </a:prstGeom>
        </p:spPr>
        <p:txBody>
          <a:bodyPr wrap="square" anchor="ctr">
            <a:spAutoFit/>
          </a:bodyPr>
          <a:lstStyle/>
          <a:p>
            <a:pPr algn="r"/>
            <a:r>
              <a:rPr lang="en-US" sz="1050" dirty="0">
                <a:effectLst>
                  <a:outerShdw blurRad="38100" dist="38100" dir="2700000" algn="tl">
                    <a:srgbClr val="000000">
                      <a:alpha val="43137"/>
                    </a:srgbClr>
                  </a:outerShdw>
                </a:effectLst>
                <a:latin typeface="Trebuchet MS" panose="020B0603020202020204" pitchFamily="34" charset="0"/>
              </a:rPr>
              <a:t>Carolina One Real </a:t>
            </a:r>
            <a:r>
              <a:rPr lang="en-US" sz="1050" dirty="0" smtClean="0">
                <a:effectLst>
                  <a:outerShdw blurRad="38100" dist="38100" dir="2700000" algn="tl">
                    <a:srgbClr val="000000">
                      <a:alpha val="43137"/>
                    </a:srgbClr>
                  </a:outerShdw>
                </a:effectLst>
                <a:latin typeface="Trebuchet MS" panose="020B0603020202020204" pitchFamily="34" charset="0"/>
              </a:rPr>
              <a:t>Estate</a:t>
            </a:r>
            <a:endParaRPr lang="en-US" sz="1050" dirty="0">
              <a:effectLst>
                <a:outerShdw blurRad="38100" dist="38100" dir="2700000" algn="tl">
                  <a:srgbClr val="000000">
                    <a:alpha val="43137"/>
                  </a:srgbClr>
                </a:outerShdw>
              </a:effectLst>
              <a:latin typeface="Trebuchet MS" panose="020B0603020202020204" pitchFamily="34" charset="0"/>
            </a:endParaRPr>
          </a:p>
          <a:p>
            <a:pPr algn="r"/>
            <a:r>
              <a:rPr lang="en-US" sz="1050" dirty="0">
                <a:effectLst>
                  <a:outerShdw blurRad="38100" dist="38100" dir="2700000" algn="tl">
                    <a:srgbClr val="000000">
                      <a:alpha val="43137"/>
                    </a:srgbClr>
                  </a:outerShdw>
                </a:effectLst>
                <a:latin typeface="Trebuchet MS" panose="020B0603020202020204" pitchFamily="34" charset="0"/>
              </a:rPr>
              <a:t>900 N Main St.</a:t>
            </a:r>
          </a:p>
          <a:p>
            <a:pPr algn="r"/>
            <a:r>
              <a:rPr lang="en-US" sz="1050" dirty="0">
                <a:effectLst>
                  <a:outerShdw blurRad="38100" dist="38100" dir="2700000" algn="tl">
                    <a:srgbClr val="000000">
                      <a:alpha val="43137"/>
                    </a:srgbClr>
                  </a:outerShdw>
                </a:effectLst>
                <a:latin typeface="Trebuchet MS" panose="020B0603020202020204" pitchFamily="34" charset="0"/>
              </a:rPr>
              <a:t>Summerville, SC 29483</a:t>
            </a:r>
            <a:endParaRPr lang="en-US" sz="1050" dirty="0">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7543800" y="11132"/>
            <a:ext cx="2171701" cy="954107"/>
          </a:xfrm>
          <a:prstGeom prst="rect">
            <a:avLst/>
          </a:prstGeom>
        </p:spPr>
        <p:txBody>
          <a:bodyPr wrap="square">
            <a:spAutoFit/>
          </a:bodyPr>
          <a:lstStyle/>
          <a:p>
            <a:pPr algn="ctr"/>
            <a:r>
              <a:rPr lang="en-US" sz="2800" dirty="0">
                <a:solidFill>
                  <a:srgbClr val="FFFF00"/>
                </a:solidFill>
                <a:effectLst>
                  <a:outerShdw blurRad="50800" dist="38100" dir="5400000" algn="t" rotWithShape="0">
                    <a:prstClr val="black">
                      <a:alpha val="40000"/>
                    </a:prstClr>
                  </a:outerShdw>
                </a:effectLst>
                <a:latin typeface="Trebuchet MS" panose="020B0603020202020204" pitchFamily="34" charset="0"/>
              </a:rPr>
              <a:t>55 and Better!</a:t>
            </a:r>
            <a:endParaRPr lang="en-US" sz="1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49172" y="7745808"/>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86734" y="7740556"/>
            <a:ext cx="1509113" cy="1131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638300" y="7745808"/>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85341" y="4867276"/>
            <a:ext cx="7144516" cy="923924"/>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5150 Trump Street </a:t>
            </a:r>
            <a:r>
              <a:rPr lang="en-US" sz="24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1203</a:t>
            </a:r>
            <a:br>
              <a:rPr lang="en-US" sz="24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Charleston Park · North Charleston · </a:t>
            </a: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a:t>
            </a: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a:t>
            </a: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15009474 · </a:t>
            </a:r>
            <a:r>
              <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a:t>
            </a:r>
            <a:r>
              <a:rPr lang="en-US" sz="1600" b="0" cap="none" dirty="0" smtClean="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169,900 ·</a:t>
            </a:r>
            <a:endParaRPr lang="en-US" sz="1600" b="0" cap="none" dirty="0">
              <a:ln w="10541" cmpd="sng">
                <a:no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grpSp>
        <p:nvGrpSpPr>
          <p:cNvPr id="4" name="Group 3"/>
          <p:cNvGrpSpPr/>
          <p:nvPr/>
        </p:nvGrpSpPr>
        <p:grpSpPr>
          <a:xfrm rot="5400000">
            <a:off x="7564174" y="1182991"/>
            <a:ext cx="1864253" cy="1447800"/>
            <a:chOff x="-2016654" y="232993"/>
            <a:chExt cx="1864253" cy="1447800"/>
          </a:xfrm>
          <a:effectLst>
            <a:outerShdw blurRad="50800" dist="38100" dir="13500000" algn="br" rotWithShape="0">
              <a:prstClr val="black">
                <a:alpha val="40000"/>
              </a:prstClr>
            </a:outerShdw>
          </a:effectLst>
        </p:grpSpPr>
        <p:sp>
          <p:nvSpPr>
            <p:cNvPr id="5" name="Diagonal Stripe 4"/>
            <p:cNvSpPr/>
            <p:nvPr/>
          </p:nvSpPr>
          <p:spPr>
            <a:xfrm>
              <a:off x="-1828800" y="232993"/>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2016654" y="653912"/>
              <a:ext cx="1604928" cy="307777"/>
            </a:xfrm>
            <a:prstGeom prst="rect">
              <a:avLst/>
            </a:prstGeom>
            <a:noFill/>
          </p:spPr>
          <p:txBody>
            <a:bodyPr wrap="none" rtlCol="0">
              <a:spAutoFit/>
            </a:bodyPr>
            <a:lstStyle/>
            <a:p>
              <a:pPr algn="ctr"/>
              <a:r>
                <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rPr>
                <a:t>New Price in </a:t>
              </a:r>
              <a:r>
                <a:rPr lang="en-US" sz="1400" b="1" i="1" dirty="0" err="1">
                  <a:solidFill>
                    <a:schemeClr val="bg1"/>
                  </a:solidFill>
                  <a:effectLst>
                    <a:outerShdw blurRad="38100" dist="38100" dir="2700000" algn="tl">
                      <a:srgbClr val="000000">
                        <a:alpha val="43137"/>
                      </a:srgbClr>
                    </a:outerShdw>
                  </a:effectLst>
                  <a:latin typeface="Trebuchet MS" panose="020B0603020202020204" pitchFamily="34" charset="0"/>
                </a:rPr>
                <a:t>I'on</a:t>
              </a:r>
              <a:endParaRPr lang="en-US" sz="14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17052" r="15380"/>
          <a:stretch/>
        </p:blipFill>
        <p:spPr bwMode="auto">
          <a:xfrm>
            <a:off x="-9526" y="9078445"/>
            <a:ext cx="1000891" cy="98755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rotWithShape="1">
          <a:blip r:embed="rId6">
            <a:extLst>
              <a:ext uri="{28A0092B-C50C-407E-A947-70E740481C1C}">
                <a14:useLocalDpi xmlns:a14="http://schemas.microsoft.com/office/drawing/2010/main" val="0"/>
              </a:ext>
            </a:extLst>
          </a:blip>
          <a:srcRect l="2778" t="2660" r="4860" b="6368"/>
          <a:stretch/>
        </p:blipFill>
        <p:spPr>
          <a:xfrm>
            <a:off x="6314310" y="9079302"/>
            <a:ext cx="1000889" cy="985839"/>
          </a:xfrm>
          <a:prstGeom prst="rect">
            <a:avLst/>
          </a:prstGeom>
        </p:spPr>
      </p:pic>
      <p:pic>
        <p:nvPicPr>
          <p:cNvPr id="19"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592636" y="7740556"/>
            <a:ext cx="848876" cy="1131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8" name="Group 7"/>
          <p:cNvGrpSpPr/>
          <p:nvPr/>
        </p:nvGrpSpPr>
        <p:grpSpPr>
          <a:xfrm>
            <a:off x="85341" y="86380"/>
            <a:ext cx="7144516" cy="4761846"/>
            <a:chOff x="94484" y="86380"/>
            <a:chExt cx="7144516" cy="4761846"/>
          </a:xfrm>
        </p:grpSpPr>
        <p:pic>
          <p:nvPicPr>
            <p:cNvPr id="1032" name="Picture 8"/>
            <p:cNvPicPr>
              <a:picLocks noChangeAspect="1" noChangeArrowheads="1"/>
            </p:cNvPicPr>
            <p:nvPr/>
          </p:nvPicPr>
          <p:blipFill rotWithShape="1">
            <a:blip r:embed="rId8">
              <a:extLst>
                <a:ext uri="{28A0092B-C50C-407E-A947-70E740481C1C}">
                  <a14:useLocalDpi xmlns:a14="http://schemas.microsoft.com/office/drawing/2010/main" val="0"/>
                </a:ext>
              </a:extLst>
            </a:blip>
            <a:srcRect r="12684"/>
            <a:stretch/>
          </p:blipFill>
          <p:spPr bwMode="auto">
            <a:xfrm>
              <a:off x="94484" y="86380"/>
              <a:ext cx="5543816" cy="4761846"/>
            </a:xfrm>
            <a:prstGeom prst="rect">
              <a:avLst/>
            </a:prstGeom>
            <a:ln w="9525">
              <a:no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7"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743892" y="3726895"/>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743892" y="2513390"/>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743892" y="1299885"/>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743892" y="86380"/>
              <a:ext cx="1495108" cy="112133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31"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841069" y="7740556"/>
            <a:ext cx="848876" cy="113183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364</TotalTime>
  <Words>173</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5150 Trump Street 1203 · Charleston Park · North Charleston · MLS# 15009474 · $169,900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45</cp:revision>
  <dcterms:created xsi:type="dcterms:W3CDTF">2006-08-16T00:00:00Z</dcterms:created>
  <dcterms:modified xsi:type="dcterms:W3CDTF">2015-05-12T16:17:07Z</dcterms:modified>
</cp:coreProperties>
</file>