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97F"/>
    <a:srgbClr val="B6B5B1"/>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25" d="100"/>
          <a:sy n="125" d="100"/>
        </p:scale>
        <p:origin x="1106" y="-392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8/12/2021</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hyperlink" Target="http://www.thebrokerageyouwinhere.com/" TargetMode="External"/><Relationship Id="rId3" Type="http://schemas.openxmlformats.org/officeDocument/2006/relationships/image" Target="../media/image1.png"/><Relationship Id="rId7" Type="http://schemas.openxmlformats.org/officeDocument/2006/relationships/image" Target="../media/image4.jpg"/><Relationship Id="rId12" Type="http://schemas.openxmlformats.org/officeDocument/2006/relationships/image" Target="../media/image9.jpg"/><Relationship Id="rId2" Type="http://schemas.openxmlformats.org/officeDocument/2006/relationships/hyperlink" Target="https://my.matterport.com/show/?m=QFsb5zfccmJ" TargetMode="External"/><Relationship Id="rId1" Type="http://schemas.openxmlformats.org/officeDocument/2006/relationships/slideLayout" Target="../slideLayouts/slideLayout1.xml"/><Relationship Id="rId6" Type="http://schemas.openxmlformats.org/officeDocument/2006/relationships/image" Target="../media/image3.jpg"/><Relationship Id="rId11" Type="http://schemas.openxmlformats.org/officeDocument/2006/relationships/image" Target="../media/image8.jpg"/><Relationship Id="rId5" Type="http://schemas.openxmlformats.org/officeDocument/2006/relationships/hyperlink" Target="mailto:david@seaydevelopment.com" TargetMode="External"/><Relationship Id="rId15" Type="http://schemas.openxmlformats.org/officeDocument/2006/relationships/image" Target="../media/image10.emf"/><Relationship Id="rId10" Type="http://schemas.openxmlformats.org/officeDocument/2006/relationships/image" Target="../media/image7.jpg"/><Relationship Id="rId4" Type="http://schemas.openxmlformats.org/officeDocument/2006/relationships/image" Target="../media/image2.jpeg"/><Relationship Id="rId9" Type="http://schemas.openxmlformats.org/officeDocument/2006/relationships/image" Target="../media/image6.jpg"/><Relationship Id="rId14" Type="http://schemas.openxmlformats.org/officeDocument/2006/relationships/hyperlink" Target="mailto:l.johnteffeau@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1"/>
            <a:ext cx="8229600" cy="783336"/>
          </a:xfrm>
          <a:prstGeom prst="rect">
            <a:avLst/>
          </a:prstGeom>
          <a:solidFill>
            <a:srgbClr val="000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8600" y="8003778"/>
            <a:ext cx="7772400" cy="60728"/>
          </a:xfrm>
          <a:prstGeom prst="rect">
            <a:avLst/>
          </a:prstGeom>
          <a:solidFill>
            <a:srgbClr val="000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600" y="15241"/>
            <a:ext cx="7772400" cy="705887"/>
          </a:xfrm>
        </p:spPr>
        <p:txBody>
          <a:bodyPr anchor="ctr">
            <a:noAutofit/>
          </a:bodyPr>
          <a:lstStyle/>
          <a:p>
            <a:r>
              <a:rPr lang="en-US" sz="3200" dirty="0">
                <a:solidFill>
                  <a:srgbClr val="FFFF00"/>
                </a:solidFill>
                <a:effectLst>
                  <a:outerShdw blurRad="38100" dist="38100" dir="2700000" algn="tl">
                    <a:srgbClr val="000000">
                      <a:alpha val="43137"/>
                    </a:srgbClr>
                  </a:outerShdw>
                </a:effectLst>
                <a:latin typeface="Waukegan LDO Extended" panose="020C0603020202020204" pitchFamily="34" charset="0"/>
              </a:rPr>
              <a:t>OPEN HOUSE SATURDAY 8/14 FROM 3-5PM</a:t>
            </a:r>
            <a:endParaRPr lang="en-US" sz="1800" dirty="0">
              <a:solidFill>
                <a:schemeClr val="bg1"/>
              </a:solidFill>
              <a:effectLst>
                <a:outerShdw blurRad="38100" dist="38100" dir="2700000" algn="tl">
                  <a:srgbClr val="000000">
                    <a:alpha val="43137"/>
                  </a:srgbClr>
                </a:outerShdw>
              </a:effectLst>
              <a:latin typeface="Waukegan LDO Extended" panose="020C0603020202020204" pitchFamily="34" charset="0"/>
            </a:endParaRPr>
          </a:p>
        </p:txBody>
      </p:sp>
      <p:sp>
        <p:nvSpPr>
          <p:cNvPr id="3" name="Subtitle 2"/>
          <p:cNvSpPr>
            <a:spLocks noGrp="1"/>
          </p:cNvSpPr>
          <p:nvPr>
            <p:ph type="subTitle" idx="1"/>
          </p:nvPr>
        </p:nvSpPr>
        <p:spPr>
          <a:xfrm>
            <a:off x="0" y="4014773"/>
            <a:ext cx="8229600" cy="3972481"/>
          </a:xfrm>
          <a:noFill/>
        </p:spPr>
        <p:txBody>
          <a:bodyPr anchor="ctr">
            <a:normAutofit fontScale="92500" lnSpcReduction="20000"/>
          </a:bodyPr>
          <a:lstStyle/>
          <a:p>
            <a:r>
              <a:rPr lang="en-US" sz="3200" b="1" dirty="0">
                <a:solidFill>
                  <a:srgbClr val="00097F"/>
                </a:solidFill>
                <a:latin typeface="Waukegan LDO Extended" panose="020C0603020202020204" pitchFamily="34" charset="0"/>
              </a:rPr>
              <a:t>516 Chimney Bluff Drive</a:t>
            </a:r>
          </a:p>
          <a:p>
            <a:r>
              <a:rPr lang="en-US" sz="2600" b="1" dirty="0">
                <a:solidFill>
                  <a:srgbClr val="00097F"/>
                </a:solidFill>
                <a:latin typeface="Waukegan LDO Extended" panose="020C0603020202020204" pitchFamily="34" charset="0"/>
              </a:rPr>
              <a:t>Hobcaw Creek Plantation ~ Mount Pleasant, SC 29464</a:t>
            </a:r>
          </a:p>
          <a:p>
            <a:endParaRPr lang="en-US" sz="1600" dirty="0">
              <a:solidFill>
                <a:schemeClr val="tx1"/>
              </a:solidFill>
              <a:latin typeface="Eras Light ITC" panose="020B0402030504020804" pitchFamily="34" charset="0"/>
            </a:endParaRPr>
          </a:p>
          <a:p>
            <a:r>
              <a:rPr lang="en-US" sz="1600" dirty="0">
                <a:solidFill>
                  <a:schemeClr val="tx1"/>
                </a:solidFill>
                <a:latin typeface="Waukegan LDO" panose="020C0603020202020204" pitchFamily="34" charset="0"/>
              </a:rPr>
              <a:t>Custom, custom, custom! Overbuilt is an understatement! This gorgeous all brick home was built by the current owners to withstand all that the Lowcountry climate can throw at it. Located in the very desirable Hobcaw Creek Plantation neighborhood with its beautiful pool amenity center and private neighborhood boat ramp and dock. A quick boat ride out of Hobcaw Creek to the beautiful Wando River and Charleston Harbor. Lowcountry living at its finest! Centrally located in Mt. Pleasant it's a quick drive to anywhere you want to be. Minutes to area beaches, downtown, shopping and the airport. Rarely is a home of this caliber available in such a desirable neighborhood.</a:t>
            </a:r>
          </a:p>
          <a:p>
            <a:r>
              <a:rPr lang="en-US" sz="1600" i="1" dirty="0">
                <a:solidFill>
                  <a:schemeClr val="tx1"/>
                </a:solidFill>
                <a:latin typeface="Waukegan LDO" panose="020C0603020202020204" pitchFamily="34" charset="0"/>
              </a:rPr>
              <a:t>Open House Saturday 8/14 from 3-5PM. Offer Deadline is 2PM EST on Sunday 8/15. Offers should be accompanied by Pre-Approval or Proof of Funds. Total Commission is an even split between companies. Co-Broke of 2% is an even split offered by The Brokerage, LLC. Please investigate anything that is important to you or your Buyers. Information offered and represented is deemed as reliable, but not guaranteed.</a:t>
            </a:r>
          </a:p>
          <a:p>
            <a:r>
              <a:rPr lang="en-US" sz="1600" b="1" dirty="0">
                <a:solidFill>
                  <a:schemeClr val="tx1"/>
                </a:solidFill>
                <a:latin typeface="Waukegan LDO" panose="020C0603020202020204" pitchFamily="34" charset="0"/>
              </a:rPr>
              <a:t>Take a virtual tour: </a:t>
            </a:r>
            <a:r>
              <a:rPr lang="en-US" sz="1600" b="1" dirty="0">
                <a:solidFill>
                  <a:schemeClr val="tx1"/>
                </a:solidFill>
                <a:latin typeface="Waukegan LDO" panose="020C0603020202020204" pitchFamily="34" charset="0"/>
                <a:hlinkClick r:id="rId2"/>
              </a:rPr>
              <a:t>https://my.matterport.com/show/?m=QFsb5zfccmJ</a:t>
            </a:r>
            <a:r>
              <a:rPr lang="en-US" sz="1600" b="1" dirty="0">
                <a:solidFill>
                  <a:schemeClr val="tx1"/>
                </a:solidFill>
                <a:latin typeface="Waukegan LDO" panose="020C0603020202020204" pitchFamily="34" charset="0"/>
              </a:rPr>
              <a:t> </a:t>
            </a:r>
            <a:endParaRPr lang="en-US" sz="1600" b="1" i="1" dirty="0">
              <a:solidFill>
                <a:schemeClr val="tx1"/>
              </a:solidFill>
              <a:latin typeface="Waukegan LDO" panose="020C0603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697811491"/>
              </p:ext>
            </p:extLst>
          </p:nvPr>
        </p:nvGraphicFramePr>
        <p:xfrm>
          <a:off x="228600" y="8158409"/>
          <a:ext cx="3561291" cy="1595187"/>
        </p:xfrm>
        <a:graphic>
          <a:graphicData uri="http://schemas.openxmlformats.org/drawingml/2006/table">
            <a:tbl>
              <a:tblPr firstRow="1" bandRow="1">
                <a:tableStyleId>{5C22544A-7EE6-4342-B048-85BDC9FD1C3A}</a:tableStyleId>
              </a:tblPr>
              <a:tblGrid>
                <a:gridCol w="1130170">
                  <a:extLst>
                    <a:ext uri="{9D8B030D-6E8A-4147-A177-3AD203B41FA5}">
                      <a16:colId xmlns:a16="http://schemas.microsoft.com/office/drawing/2014/main" val="1116633679"/>
                    </a:ext>
                  </a:extLst>
                </a:gridCol>
                <a:gridCol w="2431121">
                  <a:extLst>
                    <a:ext uri="{9D8B030D-6E8A-4147-A177-3AD203B41FA5}">
                      <a16:colId xmlns:a16="http://schemas.microsoft.com/office/drawing/2014/main" val="1560322096"/>
                    </a:ext>
                  </a:extLst>
                </a:gridCol>
              </a:tblGrid>
              <a:tr h="177243">
                <a:tc>
                  <a:txBody>
                    <a:bodyPr/>
                    <a:lstStyle/>
                    <a:p>
                      <a:r>
                        <a:rPr lang="en-US" sz="1000" b="0" dirty="0">
                          <a:solidFill>
                            <a:schemeClr val="tx1"/>
                          </a:solidFill>
                          <a:latin typeface="Waukegan LDO" panose="020C0603020202020204"/>
                        </a:rPr>
                        <a:t>MLS ID:</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000" b="0" dirty="0">
                          <a:solidFill>
                            <a:schemeClr val="tx1"/>
                          </a:solidFill>
                          <a:latin typeface="Waukegan LDO" panose="020C0603020202020204"/>
                        </a:rPr>
                        <a:t>21022097</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88078370"/>
                  </a:ext>
                </a:extLst>
              </a:tr>
              <a:tr h="177243">
                <a:tc>
                  <a:txBody>
                    <a:bodyPr/>
                    <a:lstStyle/>
                    <a:p>
                      <a:r>
                        <a:rPr lang="en-US" sz="1000" b="0" dirty="0">
                          <a:solidFill>
                            <a:schemeClr val="tx1"/>
                          </a:solidFill>
                          <a:latin typeface="Waukegan LDO" panose="020C0603020202020204"/>
                        </a:rPr>
                        <a:t>Sale Price:</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000" b="0" dirty="0">
                          <a:solidFill>
                            <a:schemeClr val="tx1"/>
                          </a:solidFill>
                          <a:latin typeface="Waukegan LDO" panose="020C0603020202020204"/>
                        </a:rPr>
                        <a:t>$1,695,000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0752403"/>
                  </a:ext>
                </a:extLst>
              </a:tr>
              <a:tr h="177243">
                <a:tc>
                  <a:txBody>
                    <a:bodyPr/>
                    <a:lstStyle/>
                    <a:p>
                      <a:r>
                        <a:rPr lang="en-US" sz="1000" b="0" dirty="0">
                          <a:solidFill>
                            <a:schemeClr val="tx1"/>
                          </a:solidFill>
                          <a:latin typeface="Waukegan LDO" panose="020C0603020202020204"/>
                        </a:rPr>
                        <a:t>Area: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dirty="0">
                          <a:solidFill>
                            <a:schemeClr val="tx1"/>
                          </a:solidFill>
                          <a:latin typeface="Waukegan LDO" panose="020C0603020202020204"/>
                        </a:rPr>
                        <a:t>42 - Mt Pleasant S of IOP Connector</a:t>
                      </a:r>
                      <a:endParaRPr lang="en-US" sz="1000" b="0" dirty="0">
                        <a:solidFill>
                          <a:schemeClr val="tx1"/>
                        </a:solidFill>
                        <a:latin typeface="Waukegan LDO" panose="020C0603020202020204"/>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23587458"/>
                  </a:ext>
                </a:extLst>
              </a:tr>
              <a:tr h="177243">
                <a:tc>
                  <a:txBody>
                    <a:bodyPr/>
                    <a:lstStyle/>
                    <a:p>
                      <a:r>
                        <a:rPr lang="en-US" sz="1000" b="0" dirty="0">
                          <a:solidFill>
                            <a:schemeClr val="tx1"/>
                          </a:solidFill>
                          <a:latin typeface="Waukegan LDO" panose="020C0603020202020204"/>
                        </a:rPr>
                        <a:t>Bedrooms: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b="0" dirty="0">
                          <a:solidFill>
                            <a:schemeClr val="tx1"/>
                          </a:solidFill>
                          <a:latin typeface="Waukegan LDO" panose="020C0603020202020204"/>
                        </a:rPr>
                        <a:t>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86060921"/>
                  </a:ext>
                </a:extLst>
              </a:tr>
              <a:tr h="177243">
                <a:tc>
                  <a:txBody>
                    <a:bodyPr/>
                    <a:lstStyle/>
                    <a:p>
                      <a:r>
                        <a:rPr lang="en-US" sz="1000" b="0" dirty="0">
                          <a:solidFill>
                            <a:schemeClr val="tx1"/>
                          </a:solidFill>
                          <a:latin typeface="Waukegan LDO" panose="020C0603020202020204"/>
                        </a:rPr>
                        <a:t>Bathrooms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b="0" dirty="0">
                          <a:solidFill>
                            <a:schemeClr val="tx1"/>
                          </a:solidFill>
                          <a:latin typeface="Waukegan LDO" panose="020C0603020202020204"/>
                        </a:rPr>
                        <a:t>4½</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8646222"/>
                  </a:ext>
                </a:extLst>
              </a:tr>
              <a:tr h="177243">
                <a:tc>
                  <a:txBody>
                    <a:bodyPr/>
                    <a:lstStyle/>
                    <a:p>
                      <a:r>
                        <a:rPr lang="en-US" sz="1000" b="0" dirty="0" err="1">
                          <a:solidFill>
                            <a:schemeClr val="tx1"/>
                          </a:solidFill>
                          <a:latin typeface="Waukegan LDO" panose="020C0603020202020204"/>
                        </a:rPr>
                        <a:t>Apx</a:t>
                      </a:r>
                      <a:r>
                        <a:rPr lang="en-US" sz="1000" b="0" dirty="0">
                          <a:solidFill>
                            <a:schemeClr val="tx1"/>
                          </a:solidFill>
                          <a:latin typeface="Waukegan LDO" panose="020C0603020202020204"/>
                        </a:rPr>
                        <a:t>. </a:t>
                      </a:r>
                      <a:r>
                        <a:rPr lang="en-US" sz="1000" b="0" dirty="0" err="1">
                          <a:solidFill>
                            <a:schemeClr val="tx1"/>
                          </a:solidFill>
                          <a:latin typeface="Waukegan LDO" panose="020C0603020202020204"/>
                        </a:rPr>
                        <a:t>SqFt</a:t>
                      </a:r>
                      <a:r>
                        <a:rPr lang="en-US" sz="1000" b="0" dirty="0">
                          <a:solidFill>
                            <a:schemeClr val="tx1"/>
                          </a:solidFill>
                          <a:latin typeface="Waukegan LDO" panose="020C0603020202020204"/>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b="0" dirty="0">
                          <a:solidFill>
                            <a:schemeClr val="tx1"/>
                          </a:solidFill>
                          <a:latin typeface="Waukegan LDO" panose="020C0603020202020204"/>
                        </a:rPr>
                        <a:t>4,852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2041145"/>
                  </a:ext>
                </a:extLst>
              </a:tr>
              <a:tr h="177243">
                <a:tc>
                  <a:txBody>
                    <a:bodyPr/>
                    <a:lstStyle/>
                    <a:p>
                      <a:r>
                        <a:rPr lang="en-US" sz="1000" b="0" dirty="0">
                          <a:solidFill>
                            <a:schemeClr val="tx1"/>
                          </a:solidFill>
                          <a:latin typeface="Waukegan LDO" panose="020C0603020202020204"/>
                        </a:rPr>
                        <a:t>Year Built: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b="0" dirty="0">
                          <a:solidFill>
                            <a:schemeClr val="tx1"/>
                          </a:solidFill>
                          <a:latin typeface="Waukegan LDO" panose="020C0603020202020204"/>
                        </a:rPr>
                        <a:t>2010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35683086"/>
                  </a:ext>
                </a:extLst>
              </a:tr>
              <a:tr h="177243">
                <a:tc>
                  <a:txBody>
                    <a:bodyPr/>
                    <a:lstStyle/>
                    <a:p>
                      <a:r>
                        <a:rPr lang="en-US" sz="1000" b="0" dirty="0">
                          <a:solidFill>
                            <a:schemeClr val="tx1"/>
                          </a:solidFill>
                          <a:latin typeface="Waukegan LDO" panose="020C0603020202020204"/>
                        </a:rPr>
                        <a:t>County: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b="0" dirty="0">
                          <a:solidFill>
                            <a:schemeClr val="tx1"/>
                          </a:solidFill>
                          <a:latin typeface="Waukegan LDO" panose="020C0603020202020204"/>
                        </a:rPr>
                        <a:t>Charleston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0385024"/>
                  </a:ext>
                </a:extLst>
              </a:tr>
              <a:tr h="177243">
                <a:tc>
                  <a:txBody>
                    <a:bodyPr/>
                    <a:lstStyle/>
                    <a:p>
                      <a:r>
                        <a:rPr lang="en-US" sz="1000" b="0" dirty="0">
                          <a:solidFill>
                            <a:schemeClr val="tx1"/>
                          </a:solidFill>
                          <a:latin typeface="Waukegan LDO" panose="020C0603020202020204"/>
                        </a:rPr>
                        <a:t>Tax Map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b="0" dirty="0">
                          <a:solidFill>
                            <a:schemeClr val="tx1"/>
                          </a:solidFill>
                          <a:latin typeface="Waukegan LDO" panose="020C0603020202020204"/>
                        </a:rPr>
                        <a:t>5371000100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0933123"/>
                  </a:ext>
                </a:extLst>
              </a:tr>
            </a:tbl>
          </a:graphicData>
        </a:graphic>
      </p:graphicFrame>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5521110" y="8355021"/>
            <a:ext cx="1394520" cy="60736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454029" y="8157981"/>
            <a:ext cx="668301" cy="1001449"/>
          </a:xfrm>
          <a:prstGeom prst="rect">
            <a:avLst/>
          </a:prstGeom>
        </p:spPr>
      </p:pic>
      <p:sp>
        <p:nvSpPr>
          <p:cNvPr id="16" name="Subtitle 2"/>
          <p:cNvSpPr txBox="1">
            <a:spLocks/>
          </p:cNvSpPr>
          <p:nvPr/>
        </p:nvSpPr>
        <p:spPr>
          <a:xfrm>
            <a:off x="4343400" y="9133974"/>
            <a:ext cx="1828800" cy="695826"/>
          </a:xfrm>
          <a:prstGeom prst="rect">
            <a:avLst/>
          </a:prstGeom>
          <a:noFill/>
        </p:spPr>
        <p:txBody>
          <a:bodyPr vert="horz" lIns="101882" tIns="50941" rIns="101882" bIns="50941" numCol="1" rtlCol="0" anchor="ctr">
            <a:normAutofit fontScale="92500" lnSpcReduction="20000"/>
          </a:bodyPr>
          <a:lstStyle>
            <a:lvl1pPr marL="0" indent="0" algn="ctr" defTabSz="1018824" rtl="0" eaLnBrk="1" latinLnBrk="0" hangingPunct="1">
              <a:spcBef>
                <a:spcPct val="20000"/>
              </a:spcBef>
              <a:buFont typeface="Arial" pitchFamily="34" charset="0"/>
              <a:buNone/>
              <a:defRPr sz="3600" kern="1200">
                <a:solidFill>
                  <a:schemeClr val="tx1">
                    <a:tint val="75000"/>
                  </a:schemeClr>
                </a:solidFill>
                <a:latin typeface="+mn-lt"/>
                <a:ea typeface="+mn-ea"/>
                <a:cs typeface="+mn-cs"/>
              </a:defRPr>
            </a:lvl1pPr>
            <a:lvl2pPr marL="509412" indent="0" algn="ctr" defTabSz="1018824" rtl="0" eaLnBrk="1" latinLnBrk="0" hangingPunct="1">
              <a:spcBef>
                <a:spcPct val="20000"/>
              </a:spcBef>
              <a:buFont typeface="Arial" pitchFamily="34" charset="0"/>
              <a:buNone/>
              <a:defRPr sz="3100" kern="1200">
                <a:solidFill>
                  <a:schemeClr val="tx1">
                    <a:tint val="75000"/>
                  </a:schemeClr>
                </a:solidFill>
                <a:latin typeface="+mn-lt"/>
                <a:ea typeface="+mn-ea"/>
                <a:cs typeface="+mn-cs"/>
              </a:defRPr>
            </a:lvl2pPr>
            <a:lvl3pPr marL="1018824" indent="0" algn="ctr" defTabSz="101882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3pPr>
            <a:lvl4pPr marL="1528237"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4pPr>
            <a:lvl5pPr marL="2037649"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5pPr>
            <a:lvl6pPr marL="2547061"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6pPr>
            <a:lvl7pPr marL="3056473"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7pPr>
            <a:lvl8pPr marL="3565886"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8pPr>
            <a:lvl9pPr marL="4075298"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9pPr>
          </a:lstStyle>
          <a:p>
            <a:pPr algn="l"/>
            <a:r>
              <a:rPr lang="en-US" sz="1050" b="1" dirty="0">
                <a:solidFill>
                  <a:schemeClr val="tx1"/>
                </a:solidFill>
                <a:latin typeface="Waukegan LDO" panose="020C0603020202020204" pitchFamily="34" charset="0"/>
              </a:rPr>
              <a:t>David H Seay</a:t>
            </a:r>
          </a:p>
          <a:p>
            <a:pPr algn="l"/>
            <a:r>
              <a:rPr lang="en-US" sz="1050" dirty="0">
                <a:solidFill>
                  <a:schemeClr val="tx1"/>
                </a:solidFill>
                <a:latin typeface="Waukegan LDO" panose="020C0603020202020204" pitchFamily="34" charset="0"/>
              </a:rPr>
              <a:t>CCIM, BIC, CCIM</a:t>
            </a:r>
            <a:r>
              <a:rPr lang="en-US" sz="1050">
                <a:solidFill>
                  <a:schemeClr val="tx1"/>
                </a:solidFill>
                <a:latin typeface="Waukegan LDO" panose="020C0603020202020204" pitchFamily="34" charset="0"/>
              </a:rPr>
              <a:t>, REALTOR®</a:t>
            </a:r>
            <a:endParaRPr lang="en-US" sz="1050" dirty="0">
              <a:solidFill>
                <a:schemeClr val="tx1"/>
              </a:solidFill>
              <a:latin typeface="Waukegan LDO" panose="020C0603020202020204" pitchFamily="34" charset="0"/>
            </a:endParaRPr>
          </a:p>
          <a:p>
            <a:pPr algn="l"/>
            <a:r>
              <a:rPr lang="en-US" sz="1050" dirty="0">
                <a:solidFill>
                  <a:schemeClr val="tx1"/>
                </a:solidFill>
                <a:latin typeface="Waukegan LDO" panose="020C0603020202020204" pitchFamily="34" charset="0"/>
              </a:rPr>
              <a:t>843-364-6720</a:t>
            </a:r>
          </a:p>
          <a:p>
            <a:pPr algn="l"/>
            <a:r>
              <a:rPr lang="en-US" sz="1050" dirty="0">
                <a:solidFill>
                  <a:schemeClr val="tx1"/>
                </a:solidFill>
                <a:latin typeface="Waukegan LDO" panose="020C0603020202020204" pitchFamily="34" charset="0"/>
                <a:hlinkClick r:id="rId5"/>
              </a:rPr>
              <a:t>david@seaydevelopment.com</a:t>
            </a:r>
            <a:endParaRPr lang="en-US" sz="1050" dirty="0">
              <a:solidFill>
                <a:schemeClr val="tx1"/>
              </a:solidFill>
              <a:latin typeface="Waukegan LDO" panose="020C0603020202020204" pitchFamily="34" charset="0"/>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787718" y="914017"/>
            <a:ext cx="4654165" cy="310075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rcRect/>
          <a:stretch/>
        </p:blipFill>
        <p:spPr>
          <a:xfrm>
            <a:off x="228600" y="913101"/>
            <a:ext cx="1447798" cy="965198"/>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rcRect/>
          <a:stretch/>
        </p:blipFill>
        <p:spPr>
          <a:xfrm>
            <a:off x="228797" y="1981932"/>
            <a:ext cx="1447402" cy="964935"/>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rcRect/>
          <a:stretch/>
        </p:blipFill>
        <p:spPr>
          <a:xfrm>
            <a:off x="6553204" y="1981979"/>
            <a:ext cx="1447797" cy="96519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rcRect/>
          <a:stretch/>
        </p:blipFill>
        <p:spPr>
          <a:xfrm>
            <a:off x="228601" y="3050494"/>
            <a:ext cx="1447797" cy="965198"/>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rcRect/>
          <a:stretch/>
        </p:blipFill>
        <p:spPr>
          <a:xfrm>
            <a:off x="6553204" y="913101"/>
            <a:ext cx="1447797" cy="965198"/>
          </a:xfrm>
          <a:prstGeom prst="rect">
            <a:avLst/>
          </a:prstGeom>
        </p:spPr>
      </p:pic>
      <p:pic>
        <p:nvPicPr>
          <p:cNvPr id="19" name="Picture 18"/>
          <p:cNvPicPr>
            <a:picLocks noChangeAspect="1"/>
          </p:cNvPicPr>
          <p:nvPr/>
        </p:nvPicPr>
        <p:blipFill>
          <a:blip r:embed="rId12">
            <a:extLst>
              <a:ext uri="{28A0092B-C50C-407E-A947-70E740481C1C}">
                <a14:useLocalDpi xmlns:a14="http://schemas.microsoft.com/office/drawing/2010/main" val="0"/>
              </a:ext>
            </a:extLst>
          </a:blip>
          <a:srcRect/>
          <a:stretch/>
        </p:blipFill>
        <p:spPr>
          <a:xfrm>
            <a:off x="6553204" y="3050404"/>
            <a:ext cx="1447797" cy="965198"/>
          </a:xfrm>
          <a:prstGeom prst="rect">
            <a:avLst/>
          </a:prstGeom>
        </p:spPr>
      </p:pic>
      <p:sp>
        <p:nvSpPr>
          <p:cNvPr id="20" name="Subtitle 2">
            <a:extLst>
              <a:ext uri="{FF2B5EF4-FFF2-40B4-BE49-F238E27FC236}">
                <a16:creationId xmlns:a16="http://schemas.microsoft.com/office/drawing/2014/main" id="{0ACD2C33-C5F1-4661-A814-D47891669A10}"/>
              </a:ext>
            </a:extLst>
          </p:cNvPr>
          <p:cNvSpPr txBox="1">
            <a:spLocks/>
          </p:cNvSpPr>
          <p:nvPr/>
        </p:nvSpPr>
        <p:spPr>
          <a:xfrm>
            <a:off x="0" y="9829800"/>
            <a:ext cx="8229600" cy="228600"/>
          </a:xfrm>
          <a:prstGeom prst="rect">
            <a:avLst/>
          </a:prstGeom>
          <a:noFill/>
        </p:spPr>
        <p:txBody>
          <a:bodyPr vert="horz" lIns="101882" tIns="50941" rIns="101882" bIns="50941" numCol="1" rtlCol="0" anchor="ctr">
            <a:normAutofit/>
          </a:bodyPr>
          <a:lstStyle>
            <a:lvl1pPr marL="0" indent="0" algn="ctr" defTabSz="1018824" rtl="0" eaLnBrk="1" latinLnBrk="0" hangingPunct="1">
              <a:spcBef>
                <a:spcPct val="20000"/>
              </a:spcBef>
              <a:buFont typeface="Arial" pitchFamily="34" charset="0"/>
              <a:buNone/>
              <a:defRPr sz="3600" kern="1200">
                <a:solidFill>
                  <a:schemeClr val="tx1">
                    <a:tint val="75000"/>
                  </a:schemeClr>
                </a:solidFill>
                <a:latin typeface="+mn-lt"/>
                <a:ea typeface="+mn-ea"/>
                <a:cs typeface="+mn-cs"/>
              </a:defRPr>
            </a:lvl1pPr>
            <a:lvl2pPr marL="509412" indent="0" algn="ctr" defTabSz="1018824" rtl="0" eaLnBrk="1" latinLnBrk="0" hangingPunct="1">
              <a:spcBef>
                <a:spcPct val="20000"/>
              </a:spcBef>
              <a:buFont typeface="Arial" pitchFamily="34" charset="0"/>
              <a:buNone/>
              <a:defRPr sz="3100" kern="1200">
                <a:solidFill>
                  <a:schemeClr val="tx1">
                    <a:tint val="75000"/>
                  </a:schemeClr>
                </a:solidFill>
                <a:latin typeface="+mn-lt"/>
                <a:ea typeface="+mn-ea"/>
                <a:cs typeface="+mn-cs"/>
              </a:defRPr>
            </a:lvl2pPr>
            <a:lvl3pPr marL="1018824" indent="0" algn="ctr" defTabSz="101882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3pPr>
            <a:lvl4pPr marL="1528237"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4pPr>
            <a:lvl5pPr marL="2037649"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5pPr>
            <a:lvl6pPr marL="2547061"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6pPr>
            <a:lvl7pPr marL="3056473"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7pPr>
            <a:lvl8pPr marL="3565886"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8pPr>
            <a:lvl9pPr marL="4075298"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9pPr>
          </a:lstStyle>
          <a:p>
            <a:r>
              <a:rPr lang="en-US" sz="800" i="1" dirty="0">
                <a:solidFill>
                  <a:schemeClr val="bg1">
                    <a:lumMod val="65000"/>
                  </a:schemeClr>
                </a:solidFill>
                <a:latin typeface="Waukegan LDO" panose="020C0603020202020204" pitchFamily="34" charset="0"/>
              </a:rPr>
              <a:t>The Brokerage, LLC | 3404-202A </a:t>
            </a:r>
            <a:r>
              <a:rPr lang="en-US" sz="800" i="1" dirty="0" err="1">
                <a:solidFill>
                  <a:schemeClr val="bg1">
                    <a:lumMod val="65000"/>
                  </a:schemeClr>
                </a:solidFill>
                <a:latin typeface="Waukegan LDO" panose="020C0603020202020204" pitchFamily="34" charset="0"/>
              </a:rPr>
              <a:t>Salterbeck</a:t>
            </a:r>
            <a:r>
              <a:rPr lang="en-US" sz="800" i="1" dirty="0">
                <a:solidFill>
                  <a:schemeClr val="bg1">
                    <a:lumMod val="65000"/>
                  </a:schemeClr>
                </a:solidFill>
                <a:latin typeface="Waukegan LDO" panose="020C0603020202020204" pitchFamily="34" charset="0"/>
              </a:rPr>
              <a:t> Street | Mt. Pleasant, SC 29466 | </a:t>
            </a:r>
            <a:r>
              <a:rPr lang="en-US" sz="800" i="1" dirty="0">
                <a:solidFill>
                  <a:srgbClr val="0000FF"/>
                </a:solidFill>
                <a:latin typeface="Waukegan LDO" panose="020C0603020202020204" pitchFamily="34" charset="0"/>
                <a:hlinkClick r:id="rId13">
                  <a:extLst>
                    <a:ext uri="{A12FA001-AC4F-418D-AE19-62706E023703}">
                      <ahyp:hlinkClr xmlns:ahyp="http://schemas.microsoft.com/office/drawing/2018/hyperlinkcolor" val="tx"/>
                    </a:ext>
                  </a:extLst>
                </a:hlinkClick>
              </a:rPr>
              <a:t>thebrokerageyouwinhere</a:t>
            </a:r>
            <a:r>
              <a:rPr lang="en-US" sz="800" i="1" dirty="0">
                <a:solidFill>
                  <a:schemeClr val="bg1">
                    <a:lumMod val="65000"/>
                  </a:schemeClr>
                </a:solidFill>
                <a:latin typeface="Waukegan LDO" panose="020C0603020202020204" pitchFamily="34" charset="0"/>
                <a:hlinkClick r:id="rId13">
                  <a:extLst>
                    <a:ext uri="{A12FA001-AC4F-418D-AE19-62706E023703}">
                      <ahyp:hlinkClr xmlns:ahyp="http://schemas.microsoft.com/office/drawing/2018/hyperlinkcolor" val="tx"/>
                    </a:ext>
                  </a:extLst>
                </a:hlinkClick>
              </a:rPr>
              <a:t>.com</a:t>
            </a:r>
            <a:endParaRPr lang="en-US" sz="800" i="1" dirty="0">
              <a:solidFill>
                <a:schemeClr val="bg1">
                  <a:lumMod val="65000"/>
                </a:schemeClr>
              </a:solidFill>
              <a:latin typeface="Waukegan LDO" panose="020C0603020202020204" pitchFamily="34" charset="0"/>
            </a:endParaRPr>
          </a:p>
        </p:txBody>
      </p:sp>
      <p:sp>
        <p:nvSpPr>
          <p:cNvPr id="21" name="Subtitle 2">
            <a:extLst>
              <a:ext uri="{FF2B5EF4-FFF2-40B4-BE49-F238E27FC236}">
                <a16:creationId xmlns:a16="http://schemas.microsoft.com/office/drawing/2014/main" id="{FC23857B-8251-4BCC-875C-52AACA562537}"/>
              </a:ext>
            </a:extLst>
          </p:cNvPr>
          <p:cNvSpPr txBox="1">
            <a:spLocks/>
          </p:cNvSpPr>
          <p:nvPr/>
        </p:nvSpPr>
        <p:spPr>
          <a:xfrm>
            <a:off x="6248400" y="9131306"/>
            <a:ext cx="1828800" cy="695826"/>
          </a:xfrm>
          <a:prstGeom prst="rect">
            <a:avLst/>
          </a:prstGeom>
          <a:noFill/>
        </p:spPr>
        <p:txBody>
          <a:bodyPr vert="horz" lIns="101882" tIns="50941" rIns="101882" bIns="50941" numCol="1" rtlCol="0" anchor="ctr">
            <a:normAutofit fontScale="92500" lnSpcReduction="20000"/>
          </a:bodyPr>
          <a:lstStyle>
            <a:lvl1pPr marL="0" indent="0" algn="ctr" defTabSz="1018824" rtl="0" eaLnBrk="1" latinLnBrk="0" hangingPunct="1">
              <a:spcBef>
                <a:spcPct val="20000"/>
              </a:spcBef>
              <a:buFont typeface="Arial" pitchFamily="34" charset="0"/>
              <a:buNone/>
              <a:defRPr sz="3600" kern="1200">
                <a:solidFill>
                  <a:schemeClr val="tx1">
                    <a:tint val="75000"/>
                  </a:schemeClr>
                </a:solidFill>
                <a:latin typeface="+mn-lt"/>
                <a:ea typeface="+mn-ea"/>
                <a:cs typeface="+mn-cs"/>
              </a:defRPr>
            </a:lvl1pPr>
            <a:lvl2pPr marL="509412" indent="0" algn="ctr" defTabSz="1018824" rtl="0" eaLnBrk="1" latinLnBrk="0" hangingPunct="1">
              <a:spcBef>
                <a:spcPct val="20000"/>
              </a:spcBef>
              <a:buFont typeface="Arial" pitchFamily="34" charset="0"/>
              <a:buNone/>
              <a:defRPr sz="3100" kern="1200">
                <a:solidFill>
                  <a:schemeClr val="tx1">
                    <a:tint val="75000"/>
                  </a:schemeClr>
                </a:solidFill>
                <a:latin typeface="+mn-lt"/>
                <a:ea typeface="+mn-ea"/>
                <a:cs typeface="+mn-cs"/>
              </a:defRPr>
            </a:lvl2pPr>
            <a:lvl3pPr marL="1018824" indent="0" algn="ctr" defTabSz="101882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3pPr>
            <a:lvl4pPr marL="1528237"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4pPr>
            <a:lvl5pPr marL="2037649"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5pPr>
            <a:lvl6pPr marL="2547061"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6pPr>
            <a:lvl7pPr marL="3056473"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7pPr>
            <a:lvl8pPr marL="3565886"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8pPr>
            <a:lvl9pPr marL="4075298"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9pPr>
          </a:lstStyle>
          <a:p>
            <a:pPr algn="r"/>
            <a:r>
              <a:rPr lang="en-US" sz="1050" b="1" dirty="0">
                <a:solidFill>
                  <a:schemeClr val="tx1"/>
                </a:solidFill>
                <a:latin typeface="Waukegan LDO" panose="020C0603020202020204" pitchFamily="34" charset="0"/>
              </a:rPr>
              <a:t>John </a:t>
            </a:r>
            <a:r>
              <a:rPr lang="en-US" sz="1050" b="1" dirty="0" err="1">
                <a:solidFill>
                  <a:schemeClr val="tx1"/>
                </a:solidFill>
                <a:latin typeface="Waukegan LDO" panose="020C0603020202020204" pitchFamily="34" charset="0"/>
              </a:rPr>
              <a:t>Teffeau</a:t>
            </a:r>
            <a:endParaRPr lang="en-US" sz="1050" b="1" dirty="0">
              <a:solidFill>
                <a:schemeClr val="tx1"/>
              </a:solidFill>
              <a:latin typeface="Waukegan LDO" panose="020C0603020202020204" pitchFamily="34" charset="0"/>
            </a:endParaRPr>
          </a:p>
          <a:p>
            <a:pPr algn="r"/>
            <a:r>
              <a:rPr lang="en-US" sz="1050" dirty="0">
                <a:solidFill>
                  <a:schemeClr val="tx1"/>
                </a:solidFill>
                <a:latin typeface="Waukegan LDO" panose="020C0603020202020204" pitchFamily="34" charset="0"/>
              </a:rPr>
              <a:t>REALTOR®/Co-Owner</a:t>
            </a:r>
          </a:p>
          <a:p>
            <a:pPr algn="r"/>
            <a:r>
              <a:rPr lang="en-US" sz="1050" dirty="0">
                <a:solidFill>
                  <a:schemeClr val="tx1"/>
                </a:solidFill>
                <a:latin typeface="Waukegan LDO" panose="020C0603020202020204" pitchFamily="34" charset="0"/>
              </a:rPr>
              <a:t>843-813-1228</a:t>
            </a:r>
          </a:p>
          <a:p>
            <a:pPr algn="r"/>
            <a:r>
              <a:rPr lang="en-US" sz="1050" dirty="0">
                <a:solidFill>
                  <a:schemeClr val="tx1"/>
                </a:solidFill>
                <a:latin typeface="Waukegan LDO" panose="020C0603020202020204" pitchFamily="34" charset="0"/>
                <a:hlinkClick r:id="rId14"/>
              </a:rPr>
              <a:t>l.johnteffeau@gmail.com</a:t>
            </a:r>
            <a:r>
              <a:rPr lang="en-US" sz="1050" dirty="0">
                <a:solidFill>
                  <a:schemeClr val="tx1"/>
                </a:solidFill>
                <a:latin typeface="Waukegan LDO" panose="020C0603020202020204" pitchFamily="34" charset="0"/>
              </a:rPr>
              <a:t> </a:t>
            </a:r>
          </a:p>
        </p:txBody>
      </p:sp>
      <p:pic>
        <p:nvPicPr>
          <p:cNvPr id="10" name="Picture 9">
            <a:extLst>
              <a:ext uri="{FF2B5EF4-FFF2-40B4-BE49-F238E27FC236}">
                <a16:creationId xmlns:a16="http://schemas.microsoft.com/office/drawing/2014/main" id="{C30869CF-EC91-43AF-B943-455F137EF63E}"/>
              </a:ext>
            </a:extLst>
          </p:cNvPr>
          <p:cNvPicPr>
            <a:picLocks noChangeAspect="1"/>
          </p:cNvPicPr>
          <p:nvPr/>
        </p:nvPicPr>
        <p:blipFill rotWithShape="1">
          <a:blip r:embed="rId15"/>
          <a:srcRect l="9467" r="6636"/>
          <a:stretch/>
        </p:blipFill>
        <p:spPr>
          <a:xfrm>
            <a:off x="7314410" y="8153590"/>
            <a:ext cx="668301" cy="1005840"/>
          </a:xfrm>
          <a:prstGeom prst="rect">
            <a:avLst/>
          </a:prstGeom>
        </p:spPr>
      </p:pic>
    </p:spTree>
    <p:extLst>
      <p:ext uri="{BB962C8B-B14F-4D97-AF65-F5344CB8AC3E}">
        <p14:creationId xmlns:p14="http://schemas.microsoft.com/office/powerpoint/2010/main" val="3070418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TotalTime>
  <Words>326</Words>
  <Application>Microsoft Office PowerPoint</Application>
  <PresentationFormat>Custom</PresentationFormat>
  <Paragraphs>34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Eras Light ITC</vt:lpstr>
      <vt:lpstr>Waukegan LDO</vt:lpstr>
      <vt:lpstr>Waukegan LDO Extended</vt:lpstr>
      <vt:lpstr>Office Theme</vt:lpstr>
      <vt:lpstr>OPEN HOUSE SATURDAY 8/14 FROM 3-5PM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Turnkey Investment Property 100% Occupied</dc:title>
  <dc:creator>CVH360</dc:creator>
  <cp:lastModifiedBy>A. Thomas Price</cp:lastModifiedBy>
  <cp:revision>55</cp:revision>
  <dcterms:created xsi:type="dcterms:W3CDTF">2006-08-16T00:00:00Z</dcterms:created>
  <dcterms:modified xsi:type="dcterms:W3CDTF">2021-08-12T22:25:41Z</dcterms:modified>
</cp:coreProperties>
</file>