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28016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74" y="72"/>
      </p:cViewPr>
      <p:guideLst>
        <p:guide orient="horz" pos="4032"/>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976796"/>
            <a:ext cx="6606540" cy="2744046"/>
          </a:xfrm>
        </p:spPr>
        <p:txBody>
          <a:bodyPr/>
          <a:lstStyle/>
          <a:p>
            <a:r>
              <a:rPr lang="en-US"/>
              <a:t>Click to edit Master title style</a:t>
            </a:r>
          </a:p>
        </p:txBody>
      </p:sp>
      <p:sp>
        <p:nvSpPr>
          <p:cNvPr id="3" name="Subtitle 2"/>
          <p:cNvSpPr>
            <a:spLocks noGrp="1"/>
          </p:cNvSpPr>
          <p:nvPr>
            <p:ph type="subTitle" idx="1"/>
          </p:nvPr>
        </p:nvSpPr>
        <p:spPr>
          <a:xfrm>
            <a:off x="1165860" y="7254240"/>
            <a:ext cx="5440680" cy="327152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512660"/>
            <a:ext cx="1748790" cy="109228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512660"/>
            <a:ext cx="5116830" cy="109228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8226214"/>
            <a:ext cx="6606540" cy="2542540"/>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613966" y="5425866"/>
            <a:ext cx="6606540" cy="2800349"/>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865544"/>
            <a:ext cx="3434160"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388620" y="4059766"/>
            <a:ext cx="3434160"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865544"/>
            <a:ext cx="3435508"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3948272" y="4059766"/>
            <a:ext cx="3435508"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509694"/>
            <a:ext cx="2557066" cy="216916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3038793" y="509695"/>
            <a:ext cx="4344988" cy="10925811"/>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678855"/>
            <a:ext cx="2557066" cy="8756651"/>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8961121"/>
            <a:ext cx="4663440" cy="1057911"/>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1523445" y="1143846"/>
            <a:ext cx="4663440" cy="768096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1523445" y="10019032"/>
            <a:ext cx="4663440" cy="1502409"/>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512658"/>
            <a:ext cx="6995160" cy="21336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388620" y="2987042"/>
            <a:ext cx="6995160" cy="8448464"/>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11865188"/>
            <a:ext cx="1813560" cy="681566"/>
          </a:xfrm>
          <a:prstGeom prst="rect">
            <a:avLst/>
          </a:prstGeom>
        </p:spPr>
        <p:txBody>
          <a:bodyPr vert="horz" lIns="117564" tIns="58782" rIns="117564" bIns="58782" rtlCol="0" anchor="ctr"/>
          <a:lstStyle>
            <a:lvl1pPr algn="l">
              <a:defRPr sz="1500">
                <a:solidFill>
                  <a:schemeClr val="tx1">
                    <a:tint val="75000"/>
                  </a:schemeClr>
                </a:solidFill>
              </a:defRPr>
            </a:lvl1pPr>
          </a:lstStyle>
          <a:p>
            <a:fld id="{1D8BD707-D9CF-40AE-B4C6-C98DA3205C09}" type="datetimeFigureOut">
              <a:rPr lang="en-US" smtClean="0"/>
              <a:pPr/>
              <a:t>8/22/2019</a:t>
            </a:fld>
            <a:endParaRPr lang="en-US"/>
          </a:p>
        </p:txBody>
      </p:sp>
      <p:sp>
        <p:nvSpPr>
          <p:cNvPr id="5" name="Footer Placeholder 4"/>
          <p:cNvSpPr>
            <a:spLocks noGrp="1"/>
          </p:cNvSpPr>
          <p:nvPr>
            <p:ph type="ftr" sz="quarter" idx="3"/>
          </p:nvPr>
        </p:nvSpPr>
        <p:spPr>
          <a:xfrm>
            <a:off x="2655570" y="11865188"/>
            <a:ext cx="2461260" cy="681566"/>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11865188"/>
            <a:ext cx="1813560" cy="681566"/>
          </a:xfrm>
          <a:prstGeom prst="rect">
            <a:avLst/>
          </a:prstGeom>
        </p:spPr>
        <p:txBody>
          <a:bodyPr vert="horz" lIns="117564" tIns="58782" rIns="117564" bIns="58782"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7772400"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424341"/>
            <a:ext cx="7772400" cy="757259"/>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50000"/>
                  </a:schemeClr>
                </a:solidFill>
                <a:latin typeface="Palatino Linotype" panose="02040502050505030304" pitchFamily="18" charset="0"/>
              </a:rPr>
              <a:t>5189 </a:t>
            </a:r>
            <a:r>
              <a:rPr lang="en-US" sz="2400" dirty="0" err="1">
                <a:solidFill>
                  <a:schemeClr val="bg2">
                    <a:lumMod val="50000"/>
                  </a:schemeClr>
                </a:solidFill>
                <a:latin typeface="Palatino Linotype" panose="02040502050505030304" pitchFamily="18" charset="0"/>
              </a:rPr>
              <a:t>Stablegate</a:t>
            </a:r>
            <a:r>
              <a:rPr lang="en-US" sz="2400" dirty="0">
                <a:solidFill>
                  <a:schemeClr val="bg2">
                    <a:lumMod val="50000"/>
                  </a:schemeClr>
                </a:solidFill>
                <a:latin typeface="Palatino Linotype" panose="02040502050505030304" pitchFamily="18" charset="0"/>
              </a:rPr>
              <a:t> Lane</a:t>
            </a:r>
          </a:p>
          <a:p>
            <a:pPr algn="ctr"/>
            <a:r>
              <a:rPr lang="en-US" sz="1800" dirty="0">
                <a:solidFill>
                  <a:schemeClr val="bg2">
                    <a:lumMod val="50000"/>
                  </a:schemeClr>
                </a:solidFill>
                <a:latin typeface="Palatino Linotype" panose="02040502050505030304" pitchFamily="18" charset="0"/>
              </a:rPr>
              <a:t>Stono Ferry ~ Hollywood, SC 29449 ~ MLS# 19004267 ~ $399,900</a:t>
            </a:r>
          </a:p>
        </p:txBody>
      </p:sp>
      <p:sp>
        <p:nvSpPr>
          <p:cNvPr id="8" name="Double Brace 7"/>
          <p:cNvSpPr/>
          <p:nvPr/>
        </p:nvSpPr>
        <p:spPr>
          <a:xfrm rot="5400000">
            <a:off x="-5718275" y="6667500"/>
            <a:ext cx="7467600" cy="3276600"/>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ubtitle 2"/>
          <p:cNvSpPr>
            <a:spLocks noGrp="1"/>
          </p:cNvSpPr>
          <p:nvPr>
            <p:ph type="subTitle" idx="1"/>
          </p:nvPr>
        </p:nvSpPr>
        <p:spPr>
          <a:xfrm>
            <a:off x="2285999" y="5384099"/>
            <a:ext cx="5486401" cy="6718978"/>
          </a:xfrm>
        </p:spPr>
        <p:txBody>
          <a:bodyPr anchor="ctr">
            <a:noAutofit/>
          </a:bodyPr>
          <a:lstStyle/>
          <a:p>
            <a:r>
              <a:rPr lang="en-US" sz="1300" dirty="0">
                <a:solidFill>
                  <a:schemeClr val="bg2">
                    <a:lumMod val="25000"/>
                  </a:schemeClr>
                </a:solidFill>
                <a:latin typeface="Palatino Linotype" panose="02040502050505030304" pitchFamily="18" charset="0"/>
                <a:cs typeface="Times New Roman" panose="02020603050405020304" pitchFamily="18" charset="0"/>
              </a:rPr>
              <a:t>Whether you love indoor or outdoor living, this home is for you! Inside the home you will find beautiful upgrades such as newly redone and custom stained hardwood flooring (2019), fireplace with built ins, updated kitchen, &amp; lovely neutral paint colors. The cheery kitchen flows right off of the living &amp; dining area &amp; is complete with quartz countertops, custom box cut bar top, bead board accent, white cabinetry, a custom tile backsplash, upgraded under cabinet lighting, stainless appliances &amp; slide in range. The outdoor space is just as amazing as the inside! Wander onto the back deck with a gorgeous pond view...this is the perfect space for entertaining &amp; dining alfresco! The yard below also has great entertaining space with tons of areas for relaxing including a built in fire pit!</a:t>
            </a:r>
            <a:endParaRPr lang="en-US" sz="1300" b="1" dirty="0">
              <a:solidFill>
                <a:schemeClr val="bg2">
                  <a:lumMod val="25000"/>
                </a:schemeClr>
              </a:solidFill>
              <a:latin typeface="Palatino Linotype" panose="02040502050505030304" pitchFamily="18" charset="0"/>
              <a:cs typeface="Times New Roman" panose="02020603050405020304" pitchFamily="18" charset="0"/>
            </a:endParaRPr>
          </a:p>
          <a:p>
            <a:endParaRPr lang="en-US" sz="1300" dirty="0">
              <a:solidFill>
                <a:schemeClr val="bg2">
                  <a:lumMod val="25000"/>
                </a:schemeClr>
              </a:solidFill>
              <a:latin typeface="Palatino Linotype" panose="02040502050505030304" pitchFamily="18" charset="0"/>
              <a:cs typeface="Times New Roman" panose="02020603050405020304" pitchFamily="18" charset="0"/>
            </a:endParaRPr>
          </a:p>
          <a:p>
            <a:r>
              <a:rPr lang="en-US" sz="1300" u="sng" dirty="0">
                <a:solidFill>
                  <a:schemeClr val="bg2">
                    <a:lumMod val="25000"/>
                  </a:schemeClr>
                </a:solidFill>
                <a:latin typeface="Palatino Linotype" panose="02040502050505030304" pitchFamily="18" charset="0"/>
                <a:cs typeface="Times New Roman" panose="02020603050405020304" pitchFamily="18" charset="0"/>
              </a:rPr>
              <a:t>Additional features include:</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5 bedrooms/2.5 baths</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Brand new kitchen and bathroom doors and hardware; all cabinetry painted inside and out</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House completely painted in 2019</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Beautiful lot overlooking pond</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Large deck with </a:t>
            </a:r>
            <a:r>
              <a:rPr lang="en-US" sz="1300" dirty="0" err="1">
                <a:solidFill>
                  <a:schemeClr val="bg2">
                    <a:lumMod val="25000"/>
                  </a:schemeClr>
                </a:solidFill>
                <a:latin typeface="Palatino Linotype" panose="02040502050505030304" pitchFamily="18" charset="0"/>
                <a:cs typeface="Times New Roman" panose="02020603050405020304" pitchFamily="18" charset="0"/>
              </a:rPr>
              <a:t>ipe</a:t>
            </a:r>
            <a:r>
              <a:rPr lang="en-US" sz="1300" dirty="0">
                <a:solidFill>
                  <a:schemeClr val="bg2">
                    <a:lumMod val="25000"/>
                  </a:schemeClr>
                </a:solidFill>
                <a:latin typeface="Palatino Linotype" panose="02040502050505030304" pitchFamily="18" charset="0"/>
                <a:cs typeface="Times New Roman" panose="02020603050405020304" pitchFamily="18" charset="0"/>
              </a:rPr>
              <a:t> handrail and stainless steel railing is great for entertaining</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Beautifully landscaped back yard</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Large Southern front porch</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Updated kitchen</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Bus service provided for Academic Magnet High School and School of the Arts Middle School</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Parental transportation to Low Country Leadership Charter School (K-12) and all CCSD charter schools including CE Williams Middle School, Math and Science Charter School, Ashley River Creative Arts Elementary, Buist (K-8), St Andrews Math and Science Elementary</a:t>
            </a:r>
            <a:endParaRPr lang="en-US" sz="1300" b="1" dirty="0">
              <a:solidFill>
                <a:schemeClr val="bg2">
                  <a:lumMod val="25000"/>
                </a:schemeClr>
              </a:solidFill>
              <a:latin typeface="Palatino Linotype" panose="02040502050505030304" pitchFamily="18" charset="0"/>
              <a:cs typeface="Times New Roman" panose="02020603050405020304" pitchFamily="18" charset="0"/>
            </a:endParaRPr>
          </a:p>
          <a:p>
            <a:r>
              <a:rPr lang="en-US" sz="1300" b="1" i="1" dirty="0">
                <a:solidFill>
                  <a:schemeClr val="bg2">
                    <a:lumMod val="25000"/>
                  </a:schemeClr>
                </a:solidFill>
                <a:latin typeface="Palatino Linotype" panose="02040502050505030304" pitchFamily="18" charset="0"/>
                <a:cs typeface="Times New Roman" panose="02020603050405020304" pitchFamily="18" charset="0"/>
              </a:rPr>
              <a:t>Book your showing today!</a:t>
            </a:r>
          </a:p>
        </p:txBody>
      </p:sp>
      <p:sp>
        <p:nvSpPr>
          <p:cNvPr id="5" name="Rectangle 4"/>
          <p:cNvSpPr/>
          <p:nvPr/>
        </p:nvSpPr>
        <p:spPr>
          <a:xfrm>
            <a:off x="-4182" y="0"/>
            <a:ext cx="7776582" cy="523220"/>
          </a:xfrm>
          <a:prstGeom prst="rect">
            <a:avLst/>
          </a:prstGeom>
        </p:spPr>
        <p:txBody>
          <a:bodyPr wrap="square">
            <a:spAutoFit/>
          </a:bodyPr>
          <a:lstStyle/>
          <a:p>
            <a:pPr algn="ctr"/>
            <a:r>
              <a:rPr lang="en-US" sz="2800" b="1" i="1" dirty="0">
                <a:ln w="3175">
                  <a:solidFill>
                    <a:schemeClr val="bg2">
                      <a:lumMod val="75000"/>
                    </a:schemeClr>
                  </a:solid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Amazing Spaces Indoors </a:t>
            </a:r>
            <a:r>
              <a:rPr lang="en-US" sz="2800" b="1" i="1">
                <a:ln w="3175">
                  <a:solidFill>
                    <a:schemeClr val="bg2">
                      <a:lumMod val="75000"/>
                    </a:schemeClr>
                  </a:solid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&amp; Out</a:t>
            </a:r>
            <a:endParaRPr lang="en-US" sz="2800" b="1" i="1" dirty="0">
              <a:ln w="3175">
                <a:solidFill>
                  <a:schemeClr val="bg2">
                    <a:lumMod val="75000"/>
                  </a:schemeClr>
                </a:solidFill>
              </a:ln>
              <a:solidFill>
                <a:schemeClr val="bg1"/>
              </a:solidFill>
              <a:effectLst>
                <a:outerShdw blurRad="38100" dist="38100" dir="2700000" algn="tl">
                  <a:srgbClr val="000000">
                    <a:alpha val="43137"/>
                  </a:srgbClr>
                </a:outerShdw>
              </a:effectLst>
              <a:latin typeface="Trajan Pro" panose="02020502050506020301"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382000" y="3067050"/>
            <a:ext cx="1905000" cy="1428750"/>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981742" y="2519499"/>
            <a:ext cx="228599" cy="3419200"/>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1814" y="12344400"/>
            <a:ext cx="7772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Palatino Linotype" panose="02040502050505030304" pitchFamily="18" charset="0"/>
              </a:rPr>
              <a:t>Christopher Smith     christopher@mattoneillteam.com     843-267-0735</a:t>
            </a: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738433" y="6207610"/>
            <a:ext cx="1824228" cy="1216152"/>
          </a:xfrm>
          <a:prstGeom prst="rect">
            <a:avLst/>
          </a:prstGeom>
        </p:spPr>
      </p:pic>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738433" y="4825432"/>
            <a:ext cx="1824228" cy="1216152"/>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38433" y="10354144"/>
            <a:ext cx="1824228" cy="1216152"/>
          </a:xfrm>
          <a:prstGeom prst="rect">
            <a:avLst/>
          </a:prstGeom>
        </p:spPr>
      </p:pic>
      <p:sp>
        <p:nvSpPr>
          <p:cNvPr id="2" name="Rectangle 1"/>
          <p:cNvSpPr/>
          <p:nvPr/>
        </p:nvSpPr>
        <p:spPr>
          <a:xfrm>
            <a:off x="-4038600" y="25975"/>
            <a:ext cx="3880757" cy="584775"/>
          </a:xfrm>
          <a:prstGeom prst="rect">
            <a:avLst/>
          </a:prstGeom>
        </p:spPr>
        <p:txBody>
          <a:bodyPr wrap="square">
            <a:spAutoFit/>
          </a:bodyPr>
          <a:lstStyle/>
          <a:p>
            <a:r>
              <a:rPr lang="en-US" sz="3200"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3200"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3200"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800" dirty="0">
              <a:ln>
                <a:solidFill>
                  <a:srgbClr val="C00000"/>
                </a:solidFill>
              </a:ln>
              <a:solidFill>
                <a:srgbClr val="C00000"/>
              </a:solidFill>
            </a:endParaRPr>
          </a:p>
        </p:txBody>
      </p:sp>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738433" y="7589788"/>
            <a:ext cx="1824228" cy="1216152"/>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738433" y="8971966"/>
            <a:ext cx="1824228" cy="1216152"/>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rcRect/>
          <a:stretch/>
        </p:blipFill>
        <p:spPr>
          <a:xfrm>
            <a:off x="0" y="7113182"/>
            <a:ext cx="2286000" cy="1526119"/>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rcRect/>
          <a:stretch/>
        </p:blipFill>
        <p:spPr>
          <a:xfrm>
            <a:off x="0" y="5383867"/>
            <a:ext cx="2286000" cy="1527048"/>
          </a:xfrm>
          <a:prstGeom prst="rect">
            <a:avLst/>
          </a:prstGeom>
        </p:spPr>
      </p:pic>
      <p:pic>
        <p:nvPicPr>
          <p:cNvPr id="24" name="Picture 2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9334500" y="8305800"/>
            <a:ext cx="1824228" cy="1216152"/>
          </a:xfrm>
          <a:prstGeom prst="rect">
            <a:avLst/>
          </a:prstGeom>
        </p:spPr>
      </p:pic>
      <p:pic>
        <p:nvPicPr>
          <p:cNvPr id="25" name="Picture 24"/>
          <p:cNvPicPr>
            <a:picLocks/>
          </p:cNvPicPr>
          <p:nvPr/>
        </p:nvPicPr>
        <p:blipFill>
          <a:blip r:embed="rId12" cstate="print">
            <a:extLst>
              <a:ext uri="{28A0092B-C50C-407E-A947-70E740481C1C}">
                <a14:useLocalDpi xmlns:a14="http://schemas.microsoft.com/office/drawing/2010/main" val="0"/>
              </a:ext>
            </a:extLst>
          </a:blip>
          <a:srcRect/>
          <a:stretch/>
        </p:blipFill>
        <p:spPr>
          <a:xfrm>
            <a:off x="0" y="8841568"/>
            <a:ext cx="2286000" cy="1524000"/>
          </a:xfrm>
          <a:prstGeom prst="rect">
            <a:avLst/>
          </a:prstGeom>
        </p:spPr>
      </p:pic>
      <p:pic>
        <p:nvPicPr>
          <p:cNvPr id="26" name="Picture 25"/>
          <p:cNvPicPr>
            <a:picLocks/>
          </p:cNvPicPr>
          <p:nvPr/>
        </p:nvPicPr>
        <p:blipFill>
          <a:blip r:embed="rId13" cstate="print">
            <a:extLst>
              <a:ext uri="{28A0092B-C50C-407E-A947-70E740481C1C}">
                <a14:useLocalDpi xmlns:a14="http://schemas.microsoft.com/office/drawing/2010/main" val="0"/>
              </a:ext>
            </a:extLst>
          </a:blip>
          <a:srcRect/>
          <a:stretch/>
        </p:blipFill>
        <p:spPr>
          <a:xfrm>
            <a:off x="0" y="10567835"/>
            <a:ext cx="2286000" cy="1524000"/>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67400" y="3433943"/>
            <a:ext cx="1828800" cy="9094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303</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Edwardian Script ITC</vt:lpstr>
      <vt:lpstr>Palatino Linotype</vt:lpstr>
      <vt:lpstr>Trajan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2019-08-22T19:42:13Z</dcterms:modified>
</cp:coreProperties>
</file>