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3/8/2019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agentownedrealty.com/" TargetMode="External"/><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hyperlink" Target="mailto:susanweeksdesign@gmail.com" TargetMode="External"/><Relationship Id="rId12"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gif"/><Relationship Id="rId4" Type="http://schemas.openxmlformats.org/officeDocument/2006/relationships/image" Target="../media/image3.jpeg"/><Relationship Id="rId9" Type="http://schemas.openxmlformats.org/officeDocument/2006/relationships/image" Target="../media/image6.jp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 y="1738"/>
            <a:ext cx="7768968" cy="5162093"/>
          </a:xfrm>
          <a:prstGeom prst="rect">
            <a:avLst/>
          </a:prstGeom>
          <a:ln>
            <a:noFill/>
          </a:ln>
          <a:effectLst>
            <a:softEdge rad="112500"/>
          </a:effectLst>
        </p:spPr>
      </p:pic>
      <p:sp>
        <p:nvSpPr>
          <p:cNvPr id="2" name="Title 1"/>
          <p:cNvSpPr>
            <a:spLocks noGrp="1"/>
          </p:cNvSpPr>
          <p:nvPr>
            <p:ph type="ctrTitle"/>
          </p:nvPr>
        </p:nvSpPr>
        <p:spPr>
          <a:xfrm>
            <a:off x="-1704" y="0"/>
            <a:ext cx="7772400" cy="1538838"/>
          </a:xfrm>
        </p:spPr>
        <p:txBody>
          <a:bodyPr>
            <a:noAutofit/>
          </a:bodyPr>
          <a:lstStyle/>
          <a:p>
            <a:pPr algn="l"/>
            <a:r>
              <a:rPr lang="en-US" sz="3000" b="1" i="1" dirty="0">
                <a:ln w="3175">
                  <a:solidFill>
                    <a:schemeClr val="tx1"/>
                  </a:solidFill>
                </a:ln>
                <a:solidFill>
                  <a:srgbClr val="FFFF00"/>
                </a:solidFill>
                <a:effectLst>
                  <a:outerShdw blurRad="50800" dist="38100" dir="5400000" algn="t" rotWithShape="0">
                    <a:prstClr val="black">
                      <a:alpha val="40000"/>
                    </a:prstClr>
                  </a:outerShdw>
                </a:effectLst>
                <a:latin typeface="Futura BdCn BT" panose="020B0706020204020204" pitchFamily="34" charset="0"/>
              </a:rPr>
              <a:t>$5,000  Price Reduction!!</a:t>
            </a:r>
            <a:br>
              <a:rPr lang="en-US" sz="3000" b="1" i="1" dirty="0">
                <a:ln w="3175">
                  <a:solidFill>
                    <a:schemeClr val="tx1"/>
                  </a:solidFill>
                </a:ln>
                <a:solidFill>
                  <a:srgbClr val="FFFF00"/>
                </a:solidFill>
                <a:effectLst>
                  <a:outerShdw blurRad="50800" dist="38100" dir="5400000" algn="t" rotWithShape="0">
                    <a:prstClr val="black">
                      <a:alpha val="40000"/>
                    </a:prstClr>
                  </a:outerShdw>
                </a:effectLst>
                <a:latin typeface="Futura BdCn BT" panose="020B0706020204020204" pitchFamily="34" charset="0"/>
              </a:rPr>
            </a:br>
            <a:r>
              <a:rPr lang="en-US" sz="3000" b="1" i="1" dirty="0">
                <a:ln w="3175">
                  <a:solidFill>
                    <a:schemeClr val="tx1"/>
                  </a:solidFill>
                </a:ln>
                <a:solidFill>
                  <a:srgbClr val="FFFF00"/>
                </a:solidFill>
                <a:effectLst>
                  <a:outerShdw blurRad="50800" dist="38100" dir="5400000" algn="t" rotWithShape="0">
                    <a:prstClr val="black">
                      <a:alpha val="40000"/>
                    </a:prstClr>
                  </a:outerShdw>
                </a:effectLst>
                <a:latin typeface="Futura BdCn BT" panose="020B0706020204020204" pitchFamily="34" charset="0"/>
              </a:rPr>
              <a:t>$2,000 Buyer's Agent Bonus</a:t>
            </a:r>
            <a:br>
              <a:rPr lang="en-US" sz="3000" b="1" i="1" dirty="0">
                <a:ln w="3175">
                  <a:solidFill>
                    <a:schemeClr val="tx1"/>
                  </a:solidFill>
                </a:ln>
                <a:solidFill>
                  <a:srgbClr val="FFFF00"/>
                </a:solidFill>
                <a:effectLst>
                  <a:outerShdw blurRad="50800" dist="38100" dir="5400000" algn="t" rotWithShape="0">
                    <a:prstClr val="black">
                      <a:alpha val="40000"/>
                    </a:prstClr>
                  </a:outerShdw>
                </a:effectLst>
                <a:latin typeface="Futura BdCn BT" panose="020B0706020204020204" pitchFamily="34" charset="0"/>
              </a:rPr>
            </a:br>
            <a:r>
              <a:rPr lang="en-US" sz="3000" b="1" i="1" dirty="0">
                <a:ln w="3175">
                  <a:solidFill>
                    <a:schemeClr val="tx1"/>
                  </a:solidFill>
                </a:ln>
                <a:solidFill>
                  <a:srgbClr val="FFFF00"/>
                </a:solidFill>
                <a:effectLst>
                  <a:outerShdw blurRad="50800" dist="38100" dir="5400000" algn="t" rotWithShape="0">
                    <a:prstClr val="black">
                      <a:alpha val="40000"/>
                    </a:prstClr>
                  </a:outerShdw>
                </a:effectLst>
                <a:latin typeface="Futura BdCn BT" panose="020B0706020204020204" pitchFamily="34" charset="0"/>
              </a:rPr>
              <a:t>Limited Time!</a:t>
            </a:r>
            <a:endParaRPr lang="en-US" sz="3000" i="1" dirty="0">
              <a:ln w="3175">
                <a:solidFill>
                  <a:schemeClr val="tx1"/>
                </a:solidFill>
              </a:ln>
              <a:solidFill>
                <a:srgbClr val="FFFF00"/>
              </a:solidFill>
              <a:effectLst>
                <a:outerShdw blurRad="50800" dist="38100" dir="5400000" algn="t" rotWithShape="0">
                  <a:prstClr val="black">
                    <a:alpha val="40000"/>
                  </a:prstClr>
                </a:outerShdw>
              </a:effectLst>
              <a:latin typeface="Futura BdCn BT" panose="020B0706020204020204" pitchFamily="34" charset="0"/>
            </a:endParaRPr>
          </a:p>
        </p:txBody>
      </p:sp>
      <p:sp>
        <p:nvSpPr>
          <p:cNvPr id="3" name="Subtitle 2"/>
          <p:cNvSpPr>
            <a:spLocks noGrp="1"/>
          </p:cNvSpPr>
          <p:nvPr>
            <p:ph type="subTitle" idx="1"/>
          </p:nvPr>
        </p:nvSpPr>
        <p:spPr>
          <a:xfrm>
            <a:off x="-5303" y="5638606"/>
            <a:ext cx="7779598" cy="1726714"/>
          </a:xfrm>
        </p:spPr>
        <p:txBody>
          <a:bodyPr anchor="ctr">
            <a:noAutofit/>
          </a:bodyPr>
          <a:lstStyle/>
          <a:p>
            <a:r>
              <a:rPr lang="en-US" sz="1600" dirty="0">
                <a:solidFill>
                  <a:schemeClr val="tx1"/>
                </a:solidFill>
                <a:latin typeface="Futura CondensedLight" panose="020B0506000000000000" pitchFamily="34" charset="0"/>
              </a:rPr>
              <a:t>LOVELY </a:t>
            </a:r>
            <a:r>
              <a:rPr lang="en-US" sz="1600" dirty="0" err="1">
                <a:solidFill>
                  <a:schemeClr val="tx1"/>
                </a:solidFill>
                <a:latin typeface="Futura CondensedLight" panose="020B0506000000000000" pitchFamily="34" charset="0"/>
              </a:rPr>
              <a:t>LowCountry</a:t>
            </a:r>
            <a:r>
              <a:rPr lang="en-US" sz="1600" dirty="0">
                <a:solidFill>
                  <a:schemeClr val="tx1"/>
                </a:solidFill>
                <a:latin typeface="Futura CondensedLight" panose="020B0506000000000000" pitchFamily="34" charset="0"/>
              </a:rPr>
              <a:t> home in a scenic neighborhood with an avenue of oaks that welcome you. Do you love SHIP LAP? This owner has installed ship lap in the Family Room, Dining Room, Butler's Pantry, Kitchen and Master Bedroom/closet!! It is amazing! NEW stainless appliances in the kitchen with a bay window seating for the eat-in kitchen area. Newly refinished Heart of Pine wood floors throughout most of the main areas and up the stairs. Master BR is DOWNSTAIRS! Large and inviting with beautiful jetted/soaking tub and separate shower in master bath. Double vanity and tile floor. Private toilet room. Master BR has a huge walk in closet with ship lap on the walls in it! Back to the Family Room with gas fireplace that is open to the Dining Room - open and spacious for entertaining. </a:t>
            </a:r>
          </a:p>
        </p:txBody>
      </p:sp>
      <p:grpSp>
        <p:nvGrpSpPr>
          <p:cNvPr id="12" name="Group 11"/>
          <p:cNvGrpSpPr/>
          <p:nvPr/>
        </p:nvGrpSpPr>
        <p:grpSpPr>
          <a:xfrm>
            <a:off x="75110" y="4424002"/>
            <a:ext cx="7618864" cy="1214619"/>
            <a:chOff x="76814" y="5182556"/>
            <a:chExt cx="7618864" cy="1214619"/>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057" y="5182573"/>
              <a:ext cx="1827885" cy="1214587"/>
            </a:xfrm>
            <a:prstGeom prst="rect">
              <a:avLst/>
            </a:prstGeom>
            <a:ln>
              <a:noFill/>
            </a:ln>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921" y="5182556"/>
              <a:ext cx="1827757" cy="1214619"/>
            </a:xfrm>
            <a:prstGeom prst="rect">
              <a:avLst/>
            </a:prstGeom>
            <a:ln>
              <a:noFill/>
            </a:ln>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7499" y="5182558"/>
              <a:ext cx="1827802" cy="1214615"/>
            </a:xfrm>
            <a:prstGeom prst="rect">
              <a:avLst/>
            </a:prstGeom>
            <a:ln>
              <a:noFill/>
            </a:ln>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814" y="5182592"/>
              <a:ext cx="1827571" cy="1214548"/>
            </a:xfrm>
            <a:prstGeom prst="rect">
              <a:avLst/>
            </a:prstGeom>
            <a:ln>
              <a:noFill/>
            </a:ln>
            <a:effectLst/>
          </p:spPr>
        </p:pic>
      </p:grpSp>
      <p:sp>
        <p:nvSpPr>
          <p:cNvPr id="13" name="Rectangle 12"/>
          <p:cNvSpPr/>
          <p:nvPr/>
        </p:nvSpPr>
        <p:spPr>
          <a:xfrm>
            <a:off x="2360496" y="8821967"/>
            <a:ext cx="3048000" cy="1169551"/>
          </a:xfrm>
          <a:prstGeom prst="rect">
            <a:avLst/>
          </a:prstGeom>
        </p:spPr>
        <p:txBody>
          <a:bodyPr wrap="square">
            <a:spAutoFit/>
          </a:bodyPr>
          <a:lstStyle/>
          <a:p>
            <a:pPr algn="ctr"/>
            <a:r>
              <a:rPr lang="en-US" sz="1400" b="1" dirty="0">
                <a:latin typeface="Georgia" panose="02040502050405020303" pitchFamily="18" charset="0"/>
              </a:rPr>
              <a:t>Susan Weeks</a:t>
            </a:r>
          </a:p>
          <a:p>
            <a:pPr algn="ctr"/>
            <a:br>
              <a:rPr lang="en-US" sz="1400" b="1" dirty="0">
                <a:latin typeface="Georgia" panose="02040502050405020303" pitchFamily="18" charset="0"/>
              </a:rPr>
            </a:br>
            <a:r>
              <a:rPr lang="en-US" sz="1400" dirty="0">
                <a:latin typeface="Georgia" panose="02040502050405020303" pitchFamily="18" charset="0"/>
              </a:rPr>
              <a:t>(843) 813-0495</a:t>
            </a:r>
          </a:p>
          <a:p>
            <a:pPr algn="ctr"/>
            <a:r>
              <a:rPr lang="en-US" sz="1400" dirty="0">
                <a:latin typeface="Georgia" panose="02040502050405020303" pitchFamily="18" charset="0"/>
                <a:hlinkClick r:id="rId7"/>
              </a:rPr>
              <a:t>susanweeksdesign@gmail.com</a:t>
            </a:r>
            <a:r>
              <a:rPr lang="en-US" sz="1400" dirty="0">
                <a:latin typeface="Georgia" panose="02040502050405020303" pitchFamily="18" charset="0"/>
              </a:rPr>
              <a:t> </a:t>
            </a:r>
          </a:p>
          <a:p>
            <a:pPr algn="ctr"/>
            <a:r>
              <a:rPr lang="en-US" sz="1400" dirty="0">
                <a:latin typeface="Georgia" panose="02040502050405020303" pitchFamily="18" charset="0"/>
                <a:hlinkClick r:id="rId8"/>
              </a:rPr>
              <a:t>www.agentownedrealty.com</a:t>
            </a:r>
            <a:r>
              <a:rPr lang="en-US" sz="1400" dirty="0">
                <a:latin typeface="Georgia" panose="02040502050405020303" pitchFamily="18" charset="0"/>
              </a:rPr>
              <a:t> </a:t>
            </a: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676618" y="8708202"/>
            <a:ext cx="1019175" cy="127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94129" y="8655408"/>
            <a:ext cx="18097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629" y="9484082"/>
            <a:ext cx="2190750" cy="553998"/>
          </a:xfrm>
          <a:prstGeom prst="rect">
            <a:avLst/>
          </a:prstGeom>
        </p:spPr>
        <p:txBody>
          <a:bodyPr wrap="square">
            <a:spAutoFit/>
          </a:bodyPr>
          <a:lstStyle/>
          <a:p>
            <a:pPr algn="ctr"/>
            <a:r>
              <a:rPr lang="en-US" sz="1000" dirty="0">
                <a:latin typeface="Georgia" panose="02040502050405020303" pitchFamily="18" charset="0"/>
              </a:rPr>
              <a:t>AgentOwned Charleston Group</a:t>
            </a:r>
          </a:p>
          <a:p>
            <a:pPr algn="ctr"/>
            <a:r>
              <a:rPr lang="en-US" sz="1000" dirty="0">
                <a:latin typeface="Georgia" panose="02040502050405020303" pitchFamily="18" charset="0"/>
              </a:rPr>
              <a:t>902 Savannah Hwy</a:t>
            </a:r>
          </a:p>
          <a:p>
            <a:pPr algn="ctr"/>
            <a:r>
              <a:rPr lang="en-US" sz="1000" dirty="0">
                <a:latin typeface="Georgia" panose="02040502050405020303" pitchFamily="18" charset="0"/>
              </a:rPr>
              <a:t>Charleston, SC 29407-7802</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28261" y="7365621"/>
            <a:ext cx="1828336" cy="1215092"/>
          </a:xfrm>
          <a:prstGeom prst="rect">
            <a:avLst/>
          </a:prstGeom>
          <a:ln>
            <a:noFill/>
          </a:ln>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534" y="7370730"/>
            <a:ext cx="1828723" cy="1215240"/>
          </a:xfrm>
          <a:prstGeom prst="rect">
            <a:avLst/>
          </a:prstGeom>
          <a:ln>
            <a:noFill/>
          </a:ln>
          <a:effectLst/>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55088" y="7365703"/>
            <a:ext cx="1828216" cy="1214928"/>
          </a:xfrm>
          <a:prstGeom prst="rect">
            <a:avLst/>
          </a:prstGeom>
          <a:ln>
            <a:noFill/>
          </a:ln>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01263" y="7370916"/>
            <a:ext cx="1828798" cy="1214867"/>
          </a:xfrm>
          <a:prstGeom prst="rect">
            <a:avLst/>
          </a:prstGeom>
          <a:ln>
            <a:noFill/>
          </a:ln>
          <a:effectLst/>
        </p:spPr>
      </p:pic>
      <p:sp>
        <p:nvSpPr>
          <p:cNvPr id="5" name="Rectangle 4"/>
          <p:cNvSpPr/>
          <p:nvPr/>
        </p:nvSpPr>
        <p:spPr>
          <a:xfrm>
            <a:off x="-1704" y="3657600"/>
            <a:ext cx="7772400" cy="738664"/>
          </a:xfrm>
          <a:prstGeom prst="rect">
            <a:avLst/>
          </a:prstGeom>
        </p:spPr>
        <p:txBody>
          <a:bodyPr wrap="square">
            <a:spAutoFit/>
          </a:bodyPr>
          <a:lstStyle/>
          <a:p>
            <a:pPr algn="ctr"/>
            <a:r>
              <a:rPr lang="en-US" sz="2400" dirty="0">
                <a:solidFill>
                  <a:schemeClr val="bg1"/>
                </a:solidFill>
                <a:effectLst>
                  <a:outerShdw blurRad="50800" dist="38100" dir="5400000" algn="t" rotWithShape="0">
                    <a:prstClr val="black">
                      <a:alpha val="40000"/>
                    </a:prstClr>
                  </a:outerShdw>
                </a:effectLst>
                <a:latin typeface="Futura Bk BT" panose="020B0502020204020303" pitchFamily="34" charset="0"/>
              </a:rPr>
              <a:t>519 Shem Butler Court</a:t>
            </a:r>
            <a:br>
              <a:rPr lang="en-US" dirty="0">
                <a:solidFill>
                  <a:schemeClr val="bg1"/>
                </a:solidFill>
                <a:effectLst>
                  <a:outerShdw blurRad="50800" dist="38100" dir="5400000" algn="t" rotWithShape="0">
                    <a:prstClr val="black">
                      <a:alpha val="40000"/>
                    </a:prstClr>
                  </a:outerShdw>
                </a:effectLst>
                <a:latin typeface="Futura Bk BT" panose="020B0502020204020303" pitchFamily="34" charset="0"/>
              </a:rPr>
            </a:br>
            <a:r>
              <a:rPr lang="en-US" sz="1800" dirty="0" err="1">
                <a:solidFill>
                  <a:schemeClr val="bg1"/>
                </a:solidFill>
                <a:effectLst>
                  <a:outerShdw blurRad="50800" dist="38100" dir="5400000" algn="t" rotWithShape="0">
                    <a:prstClr val="black">
                      <a:alpha val="40000"/>
                    </a:prstClr>
                  </a:outerShdw>
                </a:effectLst>
                <a:latin typeface="Futura Bk BT" panose="020B0502020204020303" pitchFamily="34" charset="0"/>
              </a:rPr>
              <a:t>Schieveling</a:t>
            </a:r>
            <a:r>
              <a:rPr lang="en-US" sz="1800" dirty="0">
                <a:solidFill>
                  <a:schemeClr val="bg1"/>
                </a:solidFill>
                <a:effectLst>
                  <a:outerShdw blurRad="50800" dist="38100" dir="5400000" algn="t" rotWithShape="0">
                    <a:prstClr val="black">
                      <a:alpha val="40000"/>
                    </a:prstClr>
                  </a:outerShdw>
                </a:effectLst>
                <a:latin typeface="Futura Bk BT" panose="020B0502020204020303" pitchFamily="34" charset="0"/>
              </a:rPr>
              <a:t> Plantation | Charleston | MLS# 18032447 | $343,000</a:t>
            </a:r>
            <a:endParaRPr lang="en-US" dirty="0">
              <a:solidFill>
                <a:schemeClr val="bg1"/>
              </a:solidFill>
              <a:effectLst>
                <a:outerShdw blurRad="50800" dist="38100" dir="5400000" algn="t" rotWithShape="0">
                  <a:prstClr val="black">
                    <a:alpha val="40000"/>
                  </a:prstClr>
                </a:outerShdw>
              </a:effectLst>
              <a:latin typeface="Futura Bk BT" panose="020B0502020204020303" pitchFamily="34" charset="0"/>
            </a:endParaRP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176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Futura BdCn BT</vt:lpstr>
      <vt:lpstr>Futura Bk BT</vt:lpstr>
      <vt:lpstr>Futura CondensedLight</vt:lpstr>
      <vt:lpstr>Georgia</vt:lpstr>
      <vt:lpstr>Office Theme</vt:lpstr>
      <vt:lpstr>$5,000  Price Reduction!! $2,000 Buyer's Agent Bonus Limited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23</cp:revision>
  <dcterms:created xsi:type="dcterms:W3CDTF">2006-08-16T00:00:00Z</dcterms:created>
  <dcterms:modified xsi:type="dcterms:W3CDTF">2019-03-08T21:48:09Z</dcterms:modified>
</cp:coreProperties>
</file>