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22" y="-1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26455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76806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96940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89186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FB885A-EB02-4743-A12C-256C7A2F890A}"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78480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FB885A-EB02-4743-A12C-256C7A2F890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20321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FB885A-EB02-4743-A12C-256C7A2F890A}"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47713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B885A-EB02-4743-A12C-256C7A2F890A}"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3172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B885A-EB02-4743-A12C-256C7A2F890A}"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96079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91128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53650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FFB885A-EB02-4743-A12C-256C7A2F890A}" type="datetimeFigureOut">
              <a:rPr lang="en-US" smtClean="0"/>
              <a:t>10/11/2018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8842548-BEAA-4BA2-81E1-4D18AAF18514}" type="slidenum">
              <a:rPr lang="en-US" smtClean="0"/>
              <a:t>‹#›</a:t>
            </a:fld>
            <a:endParaRPr lang="en-US"/>
          </a:p>
        </p:txBody>
      </p:sp>
    </p:spTree>
    <p:extLst>
      <p:ext uri="{BB962C8B-B14F-4D97-AF65-F5344CB8AC3E}">
        <p14:creationId xmlns:p14="http://schemas.microsoft.com/office/powerpoint/2010/main" val="1114879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7000" r="-47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4AB61F-F2F2-4042-81AD-DBD9F2DD10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42792" y="569710"/>
            <a:ext cx="4086815" cy="2724543"/>
          </a:xfrm>
          <a:prstGeom prst="rect">
            <a:avLst/>
          </a:prstGeom>
          <a:noFill/>
          <a:ln w="3175" algn="ctr">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3">
            <a:extLst>
              <a:ext uri="{FF2B5EF4-FFF2-40B4-BE49-F238E27FC236}">
                <a16:creationId xmlns:a16="http://schemas.microsoft.com/office/drawing/2014/main" id="{7F6894C8-8EDD-43FC-AAA4-1E77CCC22483}"/>
              </a:ext>
            </a:extLst>
          </p:cNvPr>
          <p:cNvSpPr txBox="1">
            <a:spLocks noChangeArrowheads="1"/>
          </p:cNvSpPr>
          <p:nvPr/>
        </p:nvSpPr>
        <p:spPr bwMode="auto">
          <a:xfrm>
            <a:off x="686593" y="3307600"/>
            <a:ext cx="6399212" cy="1697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pt-BR" altLang="en-US" sz="2400" b="1" dirty="0">
                <a:solidFill>
                  <a:srgbClr val="062340"/>
                </a:solidFill>
                <a:latin typeface="Myriad Pro" panose="020B0503030403020204" pitchFamily="34" charset="0"/>
              </a:rPr>
              <a:t>5200 N Ocean Blvd. N #631</a:t>
            </a:r>
          </a:p>
          <a:p>
            <a:pPr lvl="0" algn="ctr" defTabSz="914400" eaLnBrk="0" fontAlgn="base" hangingPunct="0">
              <a:spcBef>
                <a:spcPct val="0"/>
              </a:spcBef>
              <a:spcAft>
                <a:spcPct val="0"/>
              </a:spcAft>
            </a:pPr>
            <a:r>
              <a:rPr lang="en-US" altLang="en-US" sz="2200" dirty="0">
                <a:solidFill>
                  <a:srgbClr val="062340"/>
                </a:solidFill>
                <a:latin typeface="Myriad Pro" panose="020B0503030403020204" pitchFamily="34" charset="0"/>
              </a:rPr>
              <a:t>Myrtle Beach, SC 29577</a:t>
            </a:r>
          </a:p>
          <a:p>
            <a:pPr lvl="0" algn="ctr" defTabSz="914400" eaLnBrk="0" fontAlgn="base" hangingPunct="0">
              <a:spcBef>
                <a:spcPct val="0"/>
              </a:spcBef>
              <a:spcAft>
                <a:spcPct val="0"/>
              </a:spcAft>
            </a:pPr>
            <a:r>
              <a:rPr lang="en-US" altLang="en-US" sz="2200" dirty="0">
                <a:solidFill>
                  <a:srgbClr val="062340"/>
                </a:solidFill>
                <a:latin typeface="Myriad Pro" panose="020B0503030403020204" pitchFamily="34" charset="0"/>
              </a:rPr>
              <a:t>MLS# 1805466 - $197,900</a:t>
            </a:r>
          </a:p>
          <a:p>
            <a:pPr lvl="0" algn="ctr" defTabSz="914400" eaLnBrk="0" fontAlgn="base" hangingPunct="0">
              <a:spcBef>
                <a:spcPct val="0"/>
              </a:spcBef>
              <a:spcAft>
                <a:spcPct val="0"/>
              </a:spcAft>
            </a:pPr>
            <a:r>
              <a:rPr lang="en-US" altLang="en-US" sz="2200" dirty="0">
                <a:solidFill>
                  <a:srgbClr val="062340"/>
                </a:solidFill>
                <a:latin typeface="Myriad Pro" panose="020B0503030403020204" pitchFamily="34" charset="0"/>
              </a:rPr>
              <a:t>1 Bed  | 1 Bath | 701 </a:t>
            </a:r>
            <a:r>
              <a:rPr lang="en-US" altLang="en-US" sz="2200" dirty="0" err="1">
                <a:solidFill>
                  <a:srgbClr val="062340"/>
                </a:solidFill>
                <a:latin typeface="Myriad Pro" panose="020B0503030403020204" pitchFamily="34" charset="0"/>
              </a:rPr>
              <a:t>sqft</a:t>
            </a:r>
            <a:endParaRPr kumimoji="0" lang="en-US" altLang="en-US" sz="1800" b="0" i="0" u="none" strike="noStrike" cap="none" normalizeH="0" baseline="0" dirty="0">
              <a:ln>
                <a:noFill/>
              </a:ln>
              <a:solidFill>
                <a:schemeClr val="tx1"/>
              </a:solidFill>
              <a:effectLst/>
              <a:latin typeface="Myriad Pro" panose="020B0503030403020204" pitchFamily="34" charset="0"/>
            </a:endParaRPr>
          </a:p>
        </p:txBody>
      </p:sp>
      <p:sp>
        <p:nvSpPr>
          <p:cNvPr id="5" name="Text Box 4">
            <a:extLst>
              <a:ext uri="{FF2B5EF4-FFF2-40B4-BE49-F238E27FC236}">
                <a16:creationId xmlns:a16="http://schemas.microsoft.com/office/drawing/2014/main" id="{9495A12F-971D-4841-A2F2-772888F53A2F}"/>
              </a:ext>
            </a:extLst>
          </p:cNvPr>
          <p:cNvSpPr txBox="1">
            <a:spLocks noChangeArrowheads="1"/>
          </p:cNvSpPr>
          <p:nvPr/>
        </p:nvSpPr>
        <p:spPr bwMode="auto">
          <a:xfrm>
            <a:off x="696912" y="1588"/>
            <a:ext cx="6378575" cy="661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i="1" dirty="0">
                <a:solidFill>
                  <a:schemeClr val="tx2"/>
                </a:solidFill>
                <a:latin typeface="Myriad Pro" panose="020B0503030403020204" pitchFamily="34" charset="0"/>
              </a:rPr>
              <a:t>Oceanfront Condo</a:t>
            </a:r>
            <a:endParaRPr kumimoji="0" lang="en-US" altLang="en-US" sz="2400" b="1" i="1" u="none" strike="noStrike" cap="none" normalizeH="0" baseline="0" dirty="0">
              <a:ln>
                <a:noFill/>
              </a:ln>
              <a:solidFill>
                <a:schemeClr val="tx2"/>
              </a:solidFill>
              <a:effectLst/>
              <a:latin typeface="Myriad Pro" panose="020B0503030403020204" pitchFamily="34" charset="0"/>
            </a:endParaRPr>
          </a:p>
        </p:txBody>
      </p:sp>
      <p:sp>
        <p:nvSpPr>
          <p:cNvPr id="6" name="Text Box 5">
            <a:extLst>
              <a:ext uri="{FF2B5EF4-FFF2-40B4-BE49-F238E27FC236}">
                <a16:creationId xmlns:a16="http://schemas.microsoft.com/office/drawing/2014/main" id="{A2F02AF9-A0A0-41C9-B260-F2219C067C54}"/>
              </a:ext>
            </a:extLst>
          </p:cNvPr>
          <p:cNvSpPr txBox="1">
            <a:spLocks noChangeArrowheads="1"/>
          </p:cNvSpPr>
          <p:nvPr/>
        </p:nvSpPr>
        <p:spPr bwMode="auto">
          <a:xfrm>
            <a:off x="203769" y="6056157"/>
            <a:ext cx="7364861" cy="2841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lvl="0" algn="ctr" defTabSz="914400" eaLnBrk="0" fontAlgn="base" hangingPunct="0">
              <a:spcBef>
                <a:spcPct val="0"/>
              </a:spcBef>
              <a:spcAft>
                <a:spcPct val="0"/>
              </a:spcAft>
            </a:pPr>
            <a:r>
              <a:rPr lang="en-US" altLang="en-US" sz="1500" dirty="0">
                <a:solidFill>
                  <a:schemeClr val="bg1"/>
                </a:solidFill>
                <a:effectLst>
                  <a:outerShdw blurRad="38100" dist="38100" dir="2700000" algn="tl">
                    <a:srgbClr val="000000">
                      <a:alpha val="43137"/>
                    </a:srgbClr>
                  </a:outerShdw>
                </a:effectLst>
                <a:latin typeface="Myriad Pro" panose="020B0503030403020204" pitchFamily="34" charset="0"/>
              </a:rPr>
              <a:t>Terrific views of the beach and ocean from this beautiful furnished and upgraded one bedroom angle view ocean condo located in a topnotch oceanfront building in the northern section of Myrtle Beach, SC. This spacious one bedroom corner end unit features extra windows, two queen size beds, a Murphy bed plus sleeper sofa, and can easily sleep eight. The upgraded interior is nicely furnished with several TV's, a washer and dryer, a spacious bath area with double sinks, and a full size kitchen comes granite counter tops, dishwasher, full size refrigerator, range with oven, and a microwave. The amenities in the Dunes Village Resort and Dunes Village PH II are second to none featuring two indoor water parks, several pools, lazy rivers, hot tubs, kids splash areas, plus four indoor waterslides and more. There are also two restaurants on site and a coffee shop. Terrific rental income is a plus for the investor or your family when not using the unit for family enjoyment. </a:t>
            </a:r>
          </a:p>
          <a:p>
            <a:pPr lvl="0" algn="ctr" defTabSz="914400" eaLnBrk="0" fontAlgn="base" hangingPunct="0">
              <a:spcBef>
                <a:spcPct val="0"/>
              </a:spcBef>
              <a:spcAft>
                <a:spcPct val="0"/>
              </a:spcAft>
            </a:pPr>
            <a:r>
              <a:rPr lang="en-US" altLang="en-US" sz="1500" dirty="0">
                <a:solidFill>
                  <a:schemeClr val="bg1"/>
                </a:solidFill>
                <a:effectLst>
                  <a:outerShdw blurRad="38100" dist="38100" dir="2700000" algn="tl">
                    <a:srgbClr val="000000">
                      <a:alpha val="43137"/>
                    </a:srgbClr>
                  </a:outerShdw>
                </a:effectLst>
                <a:latin typeface="Myriad Pro" panose="020B0503030403020204" pitchFamily="34" charset="0"/>
              </a:rPr>
              <a:t>Priced to sell. Hurry!</a:t>
            </a:r>
            <a:endParaRPr kumimoji="0" lang="en-US" altLang="en-US" sz="1800" b="0" i="0" u="none" strike="noStrike" cap="none" normalizeH="0" baseline="0" dirty="0">
              <a:ln>
                <a:noFill/>
              </a:ln>
              <a:solidFill>
                <a:schemeClr val="bg1"/>
              </a:solidFill>
              <a:effectLst>
                <a:outerShdw blurRad="38100" dist="38100" dir="2700000" algn="tl">
                  <a:srgbClr val="000000">
                    <a:alpha val="43137"/>
                  </a:srgbClr>
                </a:outerShdw>
              </a:effectLst>
              <a:latin typeface="Myriad Pro" panose="020B0503030403020204" pitchFamily="34" charset="0"/>
            </a:endParaRPr>
          </a:p>
        </p:txBody>
      </p:sp>
      <p:sp>
        <p:nvSpPr>
          <p:cNvPr id="7" name="Text Box 7">
            <a:extLst>
              <a:ext uri="{FF2B5EF4-FFF2-40B4-BE49-F238E27FC236}">
                <a16:creationId xmlns:a16="http://schemas.microsoft.com/office/drawing/2014/main" id="{8199467C-D16A-45E7-B65C-CEB09D9878FA}"/>
              </a:ext>
            </a:extLst>
          </p:cNvPr>
          <p:cNvSpPr txBox="1">
            <a:spLocks noChangeArrowheads="1"/>
          </p:cNvSpPr>
          <p:nvPr/>
        </p:nvSpPr>
        <p:spPr bwMode="auto">
          <a:xfrm>
            <a:off x="1050767" y="9220995"/>
            <a:ext cx="2168683"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defTabSz="914400" eaLnBrk="0" fontAlgn="base" hangingPunct="0">
              <a:spcBef>
                <a:spcPct val="0"/>
              </a:spcBef>
              <a:spcAft>
                <a:spcPct val="0"/>
              </a:spcAft>
            </a:pPr>
            <a:r>
              <a:rPr lang="en-US" altLang="en-US" sz="1200" b="1" dirty="0">
                <a:solidFill>
                  <a:schemeClr val="bg1"/>
                </a:solidFill>
                <a:latin typeface="Myriad Pro" panose="020B0503030403020204" pitchFamily="34" charset="0"/>
              </a:rPr>
              <a:t>Jim Spring</a:t>
            </a:r>
          </a:p>
          <a:p>
            <a:pPr lvl="0" defTabSz="914400" eaLnBrk="0" fontAlgn="base" hangingPunct="0">
              <a:spcBef>
                <a:spcPct val="0"/>
              </a:spcBef>
              <a:spcAft>
                <a:spcPct val="0"/>
              </a:spcAft>
            </a:pPr>
            <a:r>
              <a:rPr lang="en-US" altLang="en-US" sz="1200" b="1" dirty="0">
                <a:solidFill>
                  <a:schemeClr val="bg1"/>
                </a:solidFill>
                <a:latin typeface="Myriad Pro" panose="020B0503030403020204" pitchFamily="34" charset="0"/>
              </a:rPr>
              <a:t>REALTOR®</a:t>
            </a:r>
          </a:p>
          <a:p>
            <a:pPr lvl="0" defTabSz="914400" eaLnBrk="0" fontAlgn="base" hangingPunct="0">
              <a:spcBef>
                <a:spcPct val="0"/>
              </a:spcBef>
              <a:spcAft>
                <a:spcPct val="0"/>
              </a:spcAft>
            </a:pPr>
            <a:r>
              <a:rPr lang="en-US" altLang="en-US" sz="1200" dirty="0">
                <a:solidFill>
                  <a:schemeClr val="bg1"/>
                </a:solidFill>
                <a:latin typeface="Myriad Pro" panose="020B0503030403020204" pitchFamily="34" charset="0"/>
              </a:rPr>
              <a:t>(843) 504-6308</a:t>
            </a:r>
          </a:p>
          <a:p>
            <a:pPr lvl="0" defTabSz="914400" eaLnBrk="0" fontAlgn="base" hangingPunct="0">
              <a:spcBef>
                <a:spcPct val="0"/>
              </a:spcBef>
              <a:spcAft>
                <a:spcPct val="0"/>
              </a:spcAft>
            </a:pPr>
            <a:r>
              <a:rPr lang="en-US" altLang="en-US" sz="1200" dirty="0">
                <a:solidFill>
                  <a:schemeClr val="bg1"/>
                </a:solidFill>
                <a:latin typeface="Myriad Pro" panose="020B0503030403020204" pitchFamily="34" charset="0"/>
              </a:rPr>
              <a:t>jimspringrealestate@gmail.com</a:t>
            </a:r>
            <a:endParaRPr kumimoji="0" lang="en-US" altLang="en-US" sz="1200" i="0" u="none" strike="noStrike" cap="none" normalizeH="0" baseline="0" dirty="0">
              <a:ln>
                <a:noFill/>
              </a:ln>
              <a:solidFill>
                <a:schemeClr val="bg1"/>
              </a:solidFill>
              <a:effectLst/>
              <a:latin typeface="Myriad Pro" panose="020B0503030403020204" pitchFamily="34" charset="0"/>
            </a:endParaRPr>
          </a:p>
        </p:txBody>
      </p:sp>
      <p:pic>
        <p:nvPicPr>
          <p:cNvPr id="1042" name="Picture 18">
            <a:extLst>
              <a:ext uri="{FF2B5EF4-FFF2-40B4-BE49-F238E27FC236}">
                <a16:creationId xmlns:a16="http://schemas.microsoft.com/office/drawing/2014/main" id="{50C74AA8-4A64-4606-B7EC-B510E03E22D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3769" y="9252141"/>
            <a:ext cx="694944" cy="69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a:extLst>
              <a:ext uri="{FF2B5EF4-FFF2-40B4-BE49-F238E27FC236}">
                <a16:creationId xmlns:a16="http://schemas.microsoft.com/office/drawing/2014/main" id="{ADF90D82-5EFB-4547-850B-70FBE42BA45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23261" y="9251157"/>
            <a:ext cx="1045369"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20">
            <a:extLst>
              <a:ext uri="{FF2B5EF4-FFF2-40B4-BE49-F238E27FC236}">
                <a16:creationId xmlns:a16="http://schemas.microsoft.com/office/drawing/2014/main" id="{959E4723-29FB-4F56-977B-552D1EDB88B4}"/>
              </a:ext>
            </a:extLst>
          </p:cNvPr>
          <p:cNvSpPr txBox="1">
            <a:spLocks noChangeArrowheads="1"/>
          </p:cNvSpPr>
          <p:nvPr/>
        </p:nvSpPr>
        <p:spPr bwMode="auto">
          <a:xfrm>
            <a:off x="4202523" y="9220995"/>
            <a:ext cx="2320737"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r" defTabSz="914400" eaLnBrk="0" fontAlgn="base" hangingPunct="0">
              <a:spcBef>
                <a:spcPct val="0"/>
              </a:spcBef>
              <a:spcAft>
                <a:spcPct val="0"/>
              </a:spcAft>
            </a:pPr>
            <a:r>
              <a:rPr lang="en-US" altLang="en-US" sz="1000" dirty="0">
                <a:solidFill>
                  <a:schemeClr val="bg1"/>
                </a:solidFill>
                <a:latin typeface="Myriad Pro" panose="020B0503030403020204" pitchFamily="34" charset="0"/>
              </a:rPr>
              <a:t>The Carolina Agent Group</a:t>
            </a:r>
          </a:p>
          <a:p>
            <a:pPr lvl="0" algn="r" defTabSz="914400" eaLnBrk="0" fontAlgn="base" hangingPunct="0">
              <a:spcBef>
                <a:spcPct val="0"/>
              </a:spcBef>
              <a:spcAft>
                <a:spcPct val="0"/>
              </a:spcAft>
            </a:pPr>
            <a:r>
              <a:rPr lang="en-US" altLang="en-US" sz="1000" dirty="0">
                <a:solidFill>
                  <a:schemeClr val="bg1"/>
                </a:solidFill>
                <a:latin typeface="Myriad Pro" panose="020B0503030403020204" pitchFamily="34" charset="0"/>
              </a:rPr>
              <a:t>1240 Winnowing Way Ste 102</a:t>
            </a:r>
          </a:p>
          <a:p>
            <a:pPr lvl="0" algn="r" defTabSz="914400" eaLnBrk="0" fontAlgn="base" hangingPunct="0">
              <a:spcBef>
                <a:spcPct val="0"/>
              </a:spcBef>
              <a:spcAft>
                <a:spcPct val="0"/>
              </a:spcAft>
            </a:pPr>
            <a:r>
              <a:rPr lang="en-US" altLang="en-US" sz="1000" dirty="0">
                <a:solidFill>
                  <a:schemeClr val="bg1"/>
                </a:solidFill>
                <a:latin typeface="Myriad Pro" panose="020B0503030403020204" pitchFamily="34" charset="0"/>
              </a:rPr>
              <a:t>Mount Pleasant, SC 29466</a:t>
            </a:r>
          </a:p>
          <a:p>
            <a:pPr lvl="0" algn="r" defTabSz="914400" eaLnBrk="0" fontAlgn="base" hangingPunct="0">
              <a:spcBef>
                <a:spcPct val="0"/>
              </a:spcBef>
              <a:spcAft>
                <a:spcPct val="0"/>
              </a:spcAft>
            </a:pPr>
            <a:r>
              <a:rPr lang="en-US" altLang="en-US" sz="1000" dirty="0">
                <a:solidFill>
                  <a:schemeClr val="bg1"/>
                </a:solidFill>
                <a:latin typeface="Myriad Pro" panose="020B0503030403020204" pitchFamily="34" charset="0"/>
              </a:rPr>
              <a:t>www.carolinaagentgroup.com</a:t>
            </a:r>
            <a:endParaRPr kumimoji="0" lang="en-US" altLang="en-US" sz="1800" b="0" i="0" u="none" strike="noStrike" cap="none" normalizeH="0" baseline="0" dirty="0">
              <a:ln>
                <a:noFill/>
              </a:ln>
              <a:solidFill>
                <a:schemeClr val="bg1"/>
              </a:solidFill>
              <a:effectLst/>
              <a:latin typeface="Myriad Pro" panose="020B0503030403020204" pitchFamily="34" charset="0"/>
            </a:endParaRPr>
          </a:p>
        </p:txBody>
      </p:sp>
      <p:pic>
        <p:nvPicPr>
          <p:cNvPr id="1030" name="Picture 6">
            <a:extLst>
              <a:ext uri="{FF2B5EF4-FFF2-40B4-BE49-F238E27FC236}">
                <a16:creationId xmlns:a16="http://schemas.microsoft.com/office/drawing/2014/main" id="{453AF797-B275-4B88-BB4D-2698DAA28B99}"/>
              </a:ext>
            </a:extLst>
          </p:cNvPr>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97030" y="166688"/>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a:extLst>
              <a:ext uri="{FF2B5EF4-FFF2-40B4-BE49-F238E27FC236}">
                <a16:creationId xmlns:a16="http://schemas.microsoft.com/office/drawing/2014/main" id="{8E91199F-1715-4427-A215-45950EE7D752}"/>
              </a:ext>
            </a:extLst>
          </p:cNvPr>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197030" y="1148266"/>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a:extLst>
              <a:ext uri="{FF2B5EF4-FFF2-40B4-BE49-F238E27FC236}">
                <a16:creationId xmlns:a16="http://schemas.microsoft.com/office/drawing/2014/main" id="{905E9D2F-D72B-41BD-BA17-F9D057B3C691}"/>
              </a:ext>
            </a:extLst>
          </p:cNvPr>
          <p:cNvPicPr>
            <a:picLocks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197030" y="4093000"/>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a:extLst>
              <a:ext uri="{FF2B5EF4-FFF2-40B4-BE49-F238E27FC236}">
                <a16:creationId xmlns:a16="http://schemas.microsoft.com/office/drawing/2014/main" id="{B8DB4CA5-A456-4316-AECB-D1F9D02FD476}"/>
              </a:ext>
            </a:extLst>
          </p:cNvPr>
          <p:cNvPicPr>
            <a:picLocks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197030" y="5074578"/>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a:extLst>
              <a:ext uri="{FF2B5EF4-FFF2-40B4-BE49-F238E27FC236}">
                <a16:creationId xmlns:a16="http://schemas.microsoft.com/office/drawing/2014/main" id="{C0136E94-9D07-4468-B9B0-FC44E492F118}"/>
              </a:ext>
            </a:extLst>
          </p:cNvPr>
          <p:cNvPicPr>
            <a:picLocks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03770" y="167117"/>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6" name="Picture 12">
            <a:extLst>
              <a:ext uri="{FF2B5EF4-FFF2-40B4-BE49-F238E27FC236}">
                <a16:creationId xmlns:a16="http://schemas.microsoft.com/office/drawing/2014/main" id="{53935A6F-3530-4D63-A9AD-E96EFA189773}"/>
              </a:ext>
            </a:extLst>
          </p:cNvPr>
          <p:cNvPicPr>
            <a:picLocks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203770" y="1148609"/>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a:extLst>
              <a:ext uri="{FF2B5EF4-FFF2-40B4-BE49-F238E27FC236}">
                <a16:creationId xmlns:a16="http://schemas.microsoft.com/office/drawing/2014/main" id="{C3C08AFE-C712-4856-A97D-DA3F9533E992}"/>
              </a:ext>
            </a:extLst>
          </p:cNvPr>
          <p:cNvPicPr>
            <a:picLocks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03770" y="2130101"/>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8" name="Picture 14">
            <a:extLst>
              <a:ext uri="{FF2B5EF4-FFF2-40B4-BE49-F238E27FC236}">
                <a16:creationId xmlns:a16="http://schemas.microsoft.com/office/drawing/2014/main" id="{831281AF-519F-41C7-86D7-21EEBA0F98D5}"/>
              </a:ext>
            </a:extLst>
          </p:cNvPr>
          <p:cNvPicPr>
            <a:picLocks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203770" y="4093085"/>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a:extLst>
              <a:ext uri="{FF2B5EF4-FFF2-40B4-BE49-F238E27FC236}">
                <a16:creationId xmlns:a16="http://schemas.microsoft.com/office/drawing/2014/main" id="{2ABFD0E0-D6AC-403B-BA9A-4CE6ACE1A489}"/>
              </a:ext>
            </a:extLst>
          </p:cNvPr>
          <p:cNvPicPr>
            <a:picLocks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203770" y="3111593"/>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a:extLst>
              <a:ext uri="{FF2B5EF4-FFF2-40B4-BE49-F238E27FC236}">
                <a16:creationId xmlns:a16="http://schemas.microsoft.com/office/drawing/2014/main" id="{AB04056C-0BC1-4658-84BF-78A70CF6E139}"/>
              </a:ext>
            </a:extLst>
          </p:cNvPr>
          <p:cNvPicPr>
            <a:picLocks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6197030" y="2129844"/>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1" name="Picture 17">
            <a:extLst>
              <a:ext uri="{FF2B5EF4-FFF2-40B4-BE49-F238E27FC236}">
                <a16:creationId xmlns:a16="http://schemas.microsoft.com/office/drawing/2014/main" id="{9B3089C7-CD5B-43FC-956C-55C501F10A34}"/>
              </a:ext>
            </a:extLst>
          </p:cNvPr>
          <p:cNvPicPr>
            <a:picLocks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6197030" y="3111422"/>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1" name="Picture 10">
            <a:extLst>
              <a:ext uri="{FF2B5EF4-FFF2-40B4-BE49-F238E27FC236}">
                <a16:creationId xmlns:a16="http://schemas.microsoft.com/office/drawing/2014/main" id="{57C26DFE-92FE-47AD-9382-EEF7CFE43A78}"/>
              </a:ext>
            </a:extLst>
          </p:cNvPr>
          <p:cNvPicPr>
            <a:picLocks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203770" y="5074578"/>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72205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253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Myriad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cp:revision>
  <dcterms:created xsi:type="dcterms:W3CDTF">2018-10-02T11:42:07Z</dcterms:created>
  <dcterms:modified xsi:type="dcterms:W3CDTF">2018-10-11T14:14:13Z</dcterms:modified>
</cp:coreProperties>
</file>