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401" y="-36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496484"/>
            <a:ext cx="6217920" cy="3183467"/>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802717"/>
            <a:ext cx="5486400" cy="2207683"/>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02256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99514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486834"/>
            <a:ext cx="157734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814618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81161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279653"/>
            <a:ext cx="6309360" cy="3803649"/>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119286"/>
            <a:ext cx="6309360" cy="2000249"/>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EE1867-B3D7-4709-9A5D-B88D860BAE96}" type="datetimeFigureOut">
              <a:rPr lang="en-US" smtClean="0"/>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660191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EE1867-B3D7-4709-9A5D-B88D860BAE96}" type="datetimeFigureOut">
              <a:rPr lang="en-US" smtClean="0"/>
              <a:t>11/13/2021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5872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6836"/>
            <a:ext cx="63093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241551"/>
            <a:ext cx="3094672"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241551"/>
            <a:ext cx="3109913"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EE1867-B3D7-4709-9A5D-B88D860BAE96}" type="datetimeFigureOut">
              <a:rPr lang="en-US" smtClean="0"/>
              <a:t>11/13/2021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022557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EE1867-B3D7-4709-9A5D-B88D860BAE96}" type="datetimeFigureOut">
              <a:rPr lang="en-US" smtClean="0"/>
              <a:t>11/13/2021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17023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E1867-B3D7-4709-9A5D-B88D860BAE96}" type="datetimeFigureOut">
              <a:rPr lang="en-US" smtClean="0"/>
              <a:t>11/13/2021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688178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16569"/>
            <a:ext cx="3703320" cy="6498167"/>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11/13/2021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12654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16569"/>
            <a:ext cx="3703320" cy="6498167"/>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11/13/2021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790069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486836"/>
            <a:ext cx="630936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8475136"/>
            <a:ext cx="1645920" cy="486833"/>
          </a:xfrm>
          <a:prstGeom prst="rect">
            <a:avLst/>
          </a:prstGeom>
        </p:spPr>
        <p:txBody>
          <a:bodyPr vert="horz" lIns="91440" tIns="45720" rIns="91440" bIns="45720" rtlCol="0" anchor="ctr"/>
          <a:lstStyle>
            <a:lvl1pPr algn="l">
              <a:defRPr sz="960">
                <a:solidFill>
                  <a:schemeClr val="tx1">
                    <a:tint val="75000"/>
                  </a:schemeClr>
                </a:solidFill>
              </a:defRPr>
            </a:lvl1pPr>
          </a:lstStyle>
          <a:p>
            <a:fld id="{1DEE1867-B3D7-4709-9A5D-B88D860BAE96}" type="datetimeFigureOut">
              <a:rPr lang="en-US" smtClean="0"/>
              <a:t>11/13/2021</a:t>
            </a:fld>
            <a:endParaRPr lang="en-US"/>
          </a:p>
        </p:txBody>
      </p:sp>
      <p:sp>
        <p:nvSpPr>
          <p:cNvPr id="5" name="Footer Placeholder 4"/>
          <p:cNvSpPr>
            <a:spLocks noGrp="1"/>
          </p:cNvSpPr>
          <p:nvPr>
            <p:ph type="ftr" sz="quarter" idx="3"/>
          </p:nvPr>
        </p:nvSpPr>
        <p:spPr>
          <a:xfrm>
            <a:off x="2423160" y="8475136"/>
            <a:ext cx="2468880" cy="486833"/>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8475136"/>
            <a:ext cx="1645920" cy="486833"/>
          </a:xfrm>
          <a:prstGeom prst="rect">
            <a:avLst/>
          </a:prstGeom>
        </p:spPr>
        <p:txBody>
          <a:bodyPr vert="horz" lIns="91440" tIns="45720" rIns="91440" bIns="45720" rtlCol="0" anchor="ctr"/>
          <a:lstStyle>
            <a:lvl1pPr algn="r">
              <a:defRPr sz="960">
                <a:solidFill>
                  <a:schemeClr val="tx1">
                    <a:tint val="75000"/>
                  </a:schemeClr>
                </a:solidFill>
              </a:defRPr>
            </a:lvl1pPr>
          </a:lstStyle>
          <a:p>
            <a:fld id="{1A5635F7-D85F-439E-8C40-5FE5A28C9330}" type="slidenum">
              <a:rPr lang="en-US" smtClean="0"/>
              <a:t>‹#›</a:t>
            </a:fld>
            <a:endParaRPr lang="en-US"/>
          </a:p>
        </p:txBody>
      </p:sp>
    </p:spTree>
    <p:extLst>
      <p:ext uri="{BB962C8B-B14F-4D97-AF65-F5344CB8AC3E}">
        <p14:creationId xmlns:p14="http://schemas.microsoft.com/office/powerpoint/2010/main" val="2742211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6"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3.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hyperlink" Target="mailto:conniesross@ao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t="2665" b="2665"/>
          <a:stretch/>
        </p:blipFill>
        <p:spPr>
          <a:xfrm>
            <a:off x="1366378" y="-2"/>
            <a:ext cx="5948822" cy="3519815"/>
          </a:xfrm>
          <a:prstGeom prst="rect">
            <a:avLst/>
          </a:prstGeom>
          <a:ln>
            <a:noFill/>
          </a:ln>
        </p:spPr>
      </p:pic>
      <p:sp>
        <p:nvSpPr>
          <p:cNvPr id="5" name="Rectangle 4"/>
          <p:cNvSpPr/>
          <p:nvPr/>
        </p:nvSpPr>
        <p:spPr>
          <a:xfrm>
            <a:off x="1366376" y="4458390"/>
            <a:ext cx="5948824" cy="3808735"/>
          </a:xfrm>
          <a:prstGeom prst="rect">
            <a:avLst/>
          </a:prstGeom>
        </p:spPr>
        <p:txBody>
          <a:bodyPr wrap="square" anchor="ctr">
            <a:spAutoFit/>
          </a:bodyPr>
          <a:lstStyle/>
          <a:p>
            <a:pPr algn="ctr"/>
            <a:r>
              <a:rPr lang="en-US" sz="1050" dirty="0">
                <a:latin typeface="Adobe Caslon Pro" panose="0205050205050A020403" pitchFamily="18" charset="0"/>
              </a:rPr>
              <a:t>This two-lot parcel with significant road frontage is on Little River Neck Rd., a tree-lined road to oceanfront Anne Tilghman Boyce Coastal Reserve, a nature conservancy, including </a:t>
            </a:r>
            <a:r>
              <a:rPr lang="en-US" sz="1050" dirty="0" err="1">
                <a:latin typeface="Adobe Caslon Pro" panose="0205050205050A020403" pitchFamily="18" charset="0"/>
              </a:rPr>
              <a:t>Waties</a:t>
            </a:r>
            <a:r>
              <a:rPr lang="en-US" sz="1050" dirty="0">
                <a:latin typeface="Adobe Caslon Pro" panose="0205050205050A020403" pitchFamily="18" charset="0"/>
              </a:rPr>
              <a:t> Island, with access for managed recreational use. Little River Neck itself is on an elevated peninsula of live oaks and southern pines between the Intracoastal Waterway and the Cherry Grove Inlet to the Atlantic Ocean. The area also preserves the singular look of its own historic origins. It is minutes from the beach, shopping &amp; dining, schools, medical services, entertainment and access to major highways. Nearby public amenities include the ability to golf cart to the beach; close proximity to world-class Tidewater Plantation Golf Course, pro shop and restaurants and bar, driving range, putting greens, and event facilities overlooking the 18th hole; and access to </a:t>
            </a:r>
            <a:r>
              <a:rPr lang="en-US" sz="1050" dirty="0" err="1">
                <a:latin typeface="Adobe Caslon Pro" panose="0205050205050A020403" pitchFamily="18" charset="0"/>
              </a:rPr>
              <a:t>Waties</a:t>
            </a:r>
            <a:r>
              <a:rPr lang="en-US" sz="1050" dirty="0">
                <a:latin typeface="Adobe Caslon Pro" panose="0205050205050A020403" pitchFamily="18" charset="0"/>
              </a:rPr>
              <a:t> Island, one of the last </a:t>
            </a:r>
            <a:r>
              <a:rPr lang="en-US" sz="1050" dirty="0" err="1">
                <a:latin typeface="Adobe Caslon Pro" panose="0205050205050A020403" pitchFamily="18" charset="0"/>
              </a:rPr>
              <a:t>accesible</a:t>
            </a:r>
            <a:r>
              <a:rPr lang="en-US" sz="1050" dirty="0">
                <a:latin typeface="Adobe Caslon Pro" panose="0205050205050A020403" pitchFamily="18" charset="0"/>
              </a:rPr>
              <a:t> barrier islands in the world! This section of Horry County has a full range of things to do and to enjoy which really reflects a "way of life" nearby safe, popular, affordable North Myrtle Beach, a Top 5 Beach Town in the nation; but with low, low county taxes. Property is zoned CFA. Allowed zoning uses should be verified by Buyer and Buyer's agent with Horry County as should all measurements. Subdivision: LD &amp; Hope Willard and Little River Neck. Adjoining Waters Edge Subdivision. Flood zone X, minimal. Land only, home, manufactured home and other structures will be removed prior to closing, requested in 2022. However, structures are negotiable. There are two inter-connected wells on the property. One is a deep well of 400 ft.; the other is of unknown depth. There are two septic tanks. Hope Point Subdivision is approved for development across the street, and Little River Neck Rd. will be widened with a multi-purpose path. There is discussion of a state park on neighboring </a:t>
            </a:r>
            <a:r>
              <a:rPr lang="en-US" sz="1050" dirty="0" err="1">
                <a:latin typeface="Adobe Caslon Pro" panose="0205050205050A020403" pitchFamily="18" charset="0"/>
              </a:rPr>
              <a:t>Waties</a:t>
            </a:r>
            <a:r>
              <a:rPr lang="en-US" sz="1050" dirty="0">
                <a:latin typeface="Adobe Caslon Pro" panose="0205050205050A020403" pitchFamily="18" charset="0"/>
              </a:rPr>
              <a:t> Island. With CFA Zoning, about 303 ft. of road frontage on Little River Neck Rd, and more than 60,000 sq. ft. of land (1.38 acres), this rare offering has numerous possible uses. Easy to find, well-</a:t>
            </a:r>
            <a:r>
              <a:rPr lang="en-US" sz="1050" dirty="0" err="1">
                <a:latin typeface="Adobe Caslon Pro" panose="0205050205050A020403" pitchFamily="18" charset="0"/>
              </a:rPr>
              <a:t>signaged</a:t>
            </a:r>
            <a:r>
              <a:rPr lang="en-US" sz="1050" dirty="0">
                <a:latin typeface="Adobe Caslon Pro" panose="0205050205050A020403" pitchFamily="18" charset="0"/>
              </a:rPr>
              <a:t> </a:t>
            </a:r>
            <a:r>
              <a:rPr lang="en-US" sz="1050" dirty="0" err="1">
                <a:latin typeface="Adobe Caslon Pro" panose="0205050205050A020403" pitchFamily="18" charset="0"/>
              </a:rPr>
              <a:t>directionals</a:t>
            </a:r>
            <a:r>
              <a:rPr lang="en-US" sz="1050" dirty="0">
                <a:latin typeface="Adobe Caslon Pro" panose="0205050205050A020403" pitchFamily="18" charset="0"/>
              </a:rPr>
              <a:t> &amp; signs on property. To walk the property, park on the driveway to the home. The manufactured home is tenant-occupied. Listing agents are always willing to accompany. Do not miss out on this unique opportunity!</a:t>
            </a:r>
            <a:endParaRPr lang="en-US" sz="1050" b="1" dirty="0">
              <a:latin typeface="Adobe Caslon Pro" panose="0205050205050A020403" pitchFamily="18" charset="0"/>
            </a:endParaRPr>
          </a:p>
        </p:txBody>
      </p:sp>
      <p:sp>
        <p:nvSpPr>
          <p:cNvPr id="23" name="Rectangle 22"/>
          <p:cNvSpPr/>
          <p:nvPr/>
        </p:nvSpPr>
        <p:spPr>
          <a:xfrm>
            <a:off x="1366378" y="3558215"/>
            <a:ext cx="5948821" cy="861774"/>
          </a:xfrm>
          <a:prstGeom prst="rect">
            <a:avLst/>
          </a:prstGeom>
          <a:noFill/>
        </p:spPr>
        <p:txBody>
          <a:bodyPr wrap="square" anchor="b">
            <a:spAutoFit/>
          </a:bodyPr>
          <a:lstStyle/>
          <a:p>
            <a:pPr algn="ctr"/>
            <a:r>
              <a:rPr lang="en-US" dirty="0">
                <a:ln w="3175">
                  <a:noFill/>
                </a:ln>
                <a:latin typeface="Adobe Caslon Pro Bold" panose="0205070206050A020403" pitchFamily="18" charset="0"/>
              </a:rPr>
              <a:t>5218 Little River Neck Rd</a:t>
            </a:r>
          </a:p>
          <a:p>
            <a:pPr algn="ctr"/>
            <a:r>
              <a:rPr lang="en-US" sz="1600" b="1" dirty="0">
                <a:ln w="3175">
                  <a:noFill/>
                </a:ln>
                <a:latin typeface="Adobe Caslon Pro" panose="0205050205050A020403" pitchFamily="18" charset="0"/>
              </a:rPr>
              <a:t>North Myrtle Beach, SC 29582</a:t>
            </a:r>
          </a:p>
          <a:p>
            <a:pPr algn="ctr"/>
            <a:r>
              <a:rPr lang="en-US" sz="1600" b="1" dirty="0">
                <a:ln w="3175">
                  <a:noFill/>
                </a:ln>
                <a:latin typeface="Adobe Caslon Pro" panose="0205050205050A020403" pitchFamily="18" charset="0"/>
              </a:rPr>
              <a:t>MLS# 2125522 ~ $500,000</a:t>
            </a:r>
            <a:endParaRPr lang="en-US" b="1" dirty="0">
              <a:ln w="3175">
                <a:noFill/>
              </a:ln>
              <a:latin typeface="Adobe Caslon Pro" panose="0205050205050A020403" pitchFamily="18" charset="0"/>
            </a:endParaRPr>
          </a:p>
        </p:txBody>
      </p:sp>
      <p:pic>
        <p:nvPicPr>
          <p:cNvPr id="12" name="Picture 11"/>
          <p:cNvPicPr>
            <a:picLocks/>
          </p:cNvPicPr>
          <p:nvPr/>
        </p:nvPicPr>
        <p:blipFill>
          <a:blip r:embed="rId3" cstate="print">
            <a:extLst>
              <a:ext uri="{28A0092B-C50C-407E-A947-70E740481C1C}">
                <a14:useLocalDpi xmlns:a14="http://schemas.microsoft.com/office/drawing/2010/main" val="0"/>
              </a:ext>
            </a:extLst>
          </a:blip>
          <a:srcRect/>
          <a:stretch/>
        </p:blipFill>
        <p:spPr>
          <a:xfrm>
            <a:off x="-1" y="0"/>
            <a:ext cx="1290181" cy="722097"/>
          </a:xfrm>
          <a:prstGeom prst="rect">
            <a:avLst/>
          </a:prstGeom>
          <a:ln>
            <a:solidFill>
              <a:schemeClr val="bg1"/>
            </a:solidFill>
          </a:ln>
          <a:effectLst/>
        </p:spPr>
      </p:pic>
      <p:pic>
        <p:nvPicPr>
          <p:cNvPr id="13" name="Picture 12"/>
          <p:cNvPicPr>
            <a:picLocks/>
          </p:cNvPicPr>
          <p:nvPr/>
        </p:nvPicPr>
        <p:blipFill>
          <a:blip r:embed="rId4" cstate="print">
            <a:extLst>
              <a:ext uri="{28A0092B-C50C-407E-A947-70E740481C1C}">
                <a14:useLocalDpi xmlns:a14="http://schemas.microsoft.com/office/drawing/2010/main" val="0"/>
              </a:ext>
            </a:extLst>
          </a:blip>
          <a:srcRect/>
          <a:stretch/>
        </p:blipFill>
        <p:spPr>
          <a:xfrm>
            <a:off x="-1" y="4810864"/>
            <a:ext cx="1290181" cy="802795"/>
          </a:xfrm>
          <a:prstGeom prst="rect">
            <a:avLst/>
          </a:prstGeom>
          <a:ln>
            <a:solidFill>
              <a:schemeClr val="bg1"/>
            </a:solidFill>
          </a:ln>
          <a:effectLst/>
        </p:spPr>
      </p:pic>
      <p:pic>
        <p:nvPicPr>
          <p:cNvPr id="15" name="Picture 14"/>
          <p:cNvPicPr>
            <a:picLocks/>
          </p:cNvPicPr>
          <p:nvPr/>
        </p:nvPicPr>
        <p:blipFill>
          <a:blip r:embed="rId5" cstate="print">
            <a:extLst>
              <a:ext uri="{28A0092B-C50C-407E-A947-70E740481C1C}">
                <a14:useLocalDpi xmlns:a14="http://schemas.microsoft.com/office/drawing/2010/main" val="0"/>
              </a:ext>
            </a:extLst>
          </a:blip>
          <a:srcRect/>
          <a:stretch/>
        </p:blipFill>
        <p:spPr>
          <a:xfrm>
            <a:off x="-1" y="790946"/>
            <a:ext cx="1290181" cy="722097"/>
          </a:xfrm>
          <a:prstGeom prst="rect">
            <a:avLst/>
          </a:prstGeom>
          <a:ln>
            <a:solidFill>
              <a:schemeClr val="bg1"/>
            </a:solidFill>
          </a:ln>
          <a:effectLst/>
        </p:spPr>
      </p:pic>
      <p:pic>
        <p:nvPicPr>
          <p:cNvPr id="16" name="Picture 15"/>
          <p:cNvPicPr>
            <a:picLocks/>
          </p:cNvPicPr>
          <p:nvPr/>
        </p:nvPicPr>
        <p:blipFill>
          <a:blip r:embed="rId6" cstate="print">
            <a:extLst>
              <a:ext uri="{28A0092B-C50C-407E-A947-70E740481C1C}">
                <a14:useLocalDpi xmlns:a14="http://schemas.microsoft.com/office/drawing/2010/main" val="0"/>
              </a:ext>
            </a:extLst>
          </a:blip>
          <a:srcRect/>
          <a:stretch/>
        </p:blipFill>
        <p:spPr>
          <a:xfrm>
            <a:off x="-1" y="2372838"/>
            <a:ext cx="1290181" cy="722097"/>
          </a:xfrm>
          <a:prstGeom prst="rect">
            <a:avLst/>
          </a:prstGeom>
          <a:ln>
            <a:solidFill>
              <a:schemeClr val="bg1"/>
            </a:solidFill>
          </a:ln>
          <a:effectLst/>
        </p:spPr>
      </p:pic>
      <p:pic>
        <p:nvPicPr>
          <p:cNvPr id="27" name="Picture 26"/>
          <p:cNvPicPr>
            <a:picLocks/>
          </p:cNvPicPr>
          <p:nvPr/>
        </p:nvPicPr>
        <p:blipFill>
          <a:blip r:embed="rId7" cstate="print">
            <a:extLst>
              <a:ext uri="{28A0092B-C50C-407E-A947-70E740481C1C}">
                <a14:useLocalDpi xmlns:a14="http://schemas.microsoft.com/office/drawing/2010/main" val="0"/>
              </a:ext>
            </a:extLst>
          </a:blip>
          <a:srcRect/>
          <a:stretch/>
        </p:blipFill>
        <p:spPr>
          <a:xfrm>
            <a:off x="11041" y="3954730"/>
            <a:ext cx="1265253" cy="787285"/>
          </a:xfrm>
          <a:prstGeom prst="rect">
            <a:avLst/>
          </a:prstGeom>
          <a:ln>
            <a:solidFill>
              <a:schemeClr val="bg1"/>
            </a:solidFill>
          </a:ln>
          <a:effectLst/>
        </p:spPr>
      </p:pic>
      <p:pic>
        <p:nvPicPr>
          <p:cNvPr id="37" name="Picture 36"/>
          <p:cNvPicPr>
            <a:picLocks/>
          </p:cNvPicPr>
          <p:nvPr/>
        </p:nvPicPr>
        <p:blipFill>
          <a:blip r:embed="rId8" cstate="print">
            <a:extLst>
              <a:ext uri="{28A0092B-C50C-407E-A947-70E740481C1C}">
                <a14:useLocalDpi xmlns:a14="http://schemas.microsoft.com/office/drawing/2010/main" val="0"/>
              </a:ext>
            </a:extLst>
          </a:blip>
          <a:srcRect l="1172" r="1172"/>
          <a:stretch/>
        </p:blipFill>
        <p:spPr>
          <a:xfrm>
            <a:off x="-1" y="7445063"/>
            <a:ext cx="1290181" cy="822062"/>
          </a:xfrm>
          <a:prstGeom prst="rect">
            <a:avLst/>
          </a:prstGeom>
          <a:ln>
            <a:solidFill>
              <a:schemeClr val="bg1"/>
            </a:solidFill>
          </a:ln>
          <a:effectLst/>
        </p:spPr>
      </p:pic>
      <p:pic>
        <p:nvPicPr>
          <p:cNvPr id="40" name="Picture 39"/>
          <p:cNvPicPr>
            <a:picLocks/>
          </p:cNvPicPr>
          <p:nvPr/>
        </p:nvPicPr>
        <p:blipFill>
          <a:blip r:embed="rId9" cstate="print">
            <a:extLst>
              <a:ext uri="{28A0092B-C50C-407E-A947-70E740481C1C}">
                <a14:useLocalDpi xmlns:a14="http://schemas.microsoft.com/office/drawing/2010/main" val="0"/>
              </a:ext>
            </a:extLst>
          </a:blip>
          <a:srcRect/>
          <a:stretch/>
        </p:blipFill>
        <p:spPr>
          <a:xfrm>
            <a:off x="-1" y="5682508"/>
            <a:ext cx="1290181" cy="802795"/>
          </a:xfrm>
          <a:prstGeom prst="rect">
            <a:avLst/>
          </a:prstGeom>
          <a:ln>
            <a:solidFill>
              <a:schemeClr val="bg1"/>
            </a:solidFill>
          </a:ln>
          <a:effectLst/>
        </p:spPr>
      </p:pic>
      <p:pic>
        <p:nvPicPr>
          <p:cNvPr id="41" name="Picture 40"/>
          <p:cNvPicPr>
            <a:picLocks/>
          </p:cNvPicPr>
          <p:nvPr/>
        </p:nvPicPr>
        <p:blipFill>
          <a:blip r:embed="rId10" cstate="print">
            <a:extLst>
              <a:ext uri="{28A0092B-C50C-407E-A947-70E740481C1C}">
                <a14:useLocalDpi xmlns:a14="http://schemas.microsoft.com/office/drawing/2010/main" val="0"/>
              </a:ext>
            </a:extLst>
          </a:blip>
          <a:srcRect l="1172" r="1172"/>
          <a:stretch/>
        </p:blipFill>
        <p:spPr>
          <a:xfrm>
            <a:off x="-1" y="6554152"/>
            <a:ext cx="1290181" cy="822062"/>
          </a:xfrm>
          <a:prstGeom prst="rect">
            <a:avLst/>
          </a:prstGeom>
          <a:ln>
            <a:solidFill>
              <a:schemeClr val="bg1"/>
            </a:solidFill>
          </a:ln>
          <a:effectLst/>
        </p:spPr>
      </p:pic>
      <p:pic>
        <p:nvPicPr>
          <p:cNvPr id="20" name="Picture 19"/>
          <p:cNvPicPr>
            <a:picLocks/>
          </p:cNvPicPr>
          <p:nvPr/>
        </p:nvPicPr>
        <p:blipFill>
          <a:blip r:embed="rId11" cstate="print">
            <a:extLst>
              <a:ext uri="{28A0092B-C50C-407E-A947-70E740481C1C}">
                <a14:useLocalDpi xmlns:a14="http://schemas.microsoft.com/office/drawing/2010/main" val="0"/>
              </a:ext>
            </a:extLst>
          </a:blip>
          <a:srcRect/>
          <a:stretch/>
        </p:blipFill>
        <p:spPr>
          <a:xfrm>
            <a:off x="-1" y="1581892"/>
            <a:ext cx="1290181" cy="722097"/>
          </a:xfrm>
          <a:prstGeom prst="rect">
            <a:avLst/>
          </a:prstGeom>
          <a:ln>
            <a:solidFill>
              <a:schemeClr val="bg1"/>
            </a:solidFill>
          </a:ln>
          <a:effectLst/>
        </p:spPr>
      </p:pic>
      <p:sp>
        <p:nvSpPr>
          <p:cNvPr id="2" name="Rectangle 1"/>
          <p:cNvSpPr/>
          <p:nvPr/>
        </p:nvSpPr>
        <p:spPr>
          <a:xfrm>
            <a:off x="1366376" y="0"/>
            <a:ext cx="5948823" cy="651845"/>
          </a:xfrm>
          <a:prstGeom prst="rect">
            <a:avLst/>
          </a:prstGeom>
        </p:spPr>
        <p:txBody>
          <a:bodyPr wrap="square">
            <a:spAutoFit/>
          </a:bodyPr>
          <a:lstStyle/>
          <a:p>
            <a:pPr algn="ctr"/>
            <a:r>
              <a:rPr lang="en-US" sz="1818" b="1" i="1" dirty="0">
                <a:ln w="3175">
                  <a:solidFill>
                    <a:sysClr val="windowText" lastClr="000000"/>
                  </a:solidFill>
                </a:ln>
                <a:solidFill>
                  <a:schemeClr val="bg1"/>
                </a:solidFill>
                <a:latin typeface="Gisha" panose="020B0604020202020204" pitchFamily="34" charset="-79"/>
                <a:cs typeface="Gisha" panose="020B0604020202020204" pitchFamily="34" charset="-79"/>
              </a:rPr>
              <a:t>This Two-lot 1.38-acre Parcel Near</a:t>
            </a:r>
          </a:p>
          <a:p>
            <a:pPr algn="ctr"/>
            <a:r>
              <a:rPr lang="en-US" sz="1818" b="1" i="1" dirty="0">
                <a:ln w="3175">
                  <a:solidFill>
                    <a:sysClr val="windowText" lastClr="000000"/>
                  </a:solidFill>
                </a:ln>
                <a:solidFill>
                  <a:schemeClr val="bg1"/>
                </a:solidFill>
                <a:latin typeface="Gisha" panose="020B0604020202020204" pitchFamily="34" charset="-79"/>
                <a:cs typeface="Gisha" panose="020B0604020202020204" pitchFamily="34" charset="-79"/>
              </a:rPr>
              <a:t>Oceanfront Nature Conservancy</a:t>
            </a:r>
          </a:p>
        </p:txBody>
      </p:sp>
      <p:pic>
        <p:nvPicPr>
          <p:cNvPr id="24" name="Picture 23">
            <a:extLst>
              <a:ext uri="{FF2B5EF4-FFF2-40B4-BE49-F238E27FC236}">
                <a16:creationId xmlns:a16="http://schemas.microsoft.com/office/drawing/2014/main" id="{F98CE27F-2322-493E-83B7-C82A8252018E}"/>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1" y="3163784"/>
            <a:ext cx="1290181" cy="722097"/>
          </a:xfrm>
          <a:prstGeom prst="rect">
            <a:avLst/>
          </a:prstGeom>
          <a:ln>
            <a:solidFill>
              <a:schemeClr val="bg1"/>
            </a:solidFill>
          </a:ln>
          <a:effectLst/>
        </p:spPr>
      </p:pic>
      <p:sp>
        <p:nvSpPr>
          <p:cNvPr id="6" name="Arrow: Right 5">
            <a:extLst>
              <a:ext uri="{FF2B5EF4-FFF2-40B4-BE49-F238E27FC236}">
                <a16:creationId xmlns:a16="http://schemas.microsoft.com/office/drawing/2014/main" id="{3A8C887A-A173-4341-80E6-CC29841C7ED2}"/>
              </a:ext>
            </a:extLst>
          </p:cNvPr>
          <p:cNvSpPr/>
          <p:nvPr/>
        </p:nvSpPr>
        <p:spPr>
          <a:xfrm>
            <a:off x="8557861" y="1517940"/>
            <a:ext cx="607960" cy="2667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0A37C436-1F62-44E9-BC7F-7CA0D5E325E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74362" y="8383652"/>
            <a:ext cx="714374" cy="586807"/>
          </a:xfrm>
          <a:prstGeom prst="rect">
            <a:avLst/>
          </a:prstGeom>
        </p:spPr>
      </p:pic>
      <p:sp>
        <p:nvSpPr>
          <p:cNvPr id="29" name="Rectangle 28">
            <a:extLst>
              <a:ext uri="{FF2B5EF4-FFF2-40B4-BE49-F238E27FC236}">
                <a16:creationId xmlns:a16="http://schemas.microsoft.com/office/drawing/2014/main" id="{3004C19A-23B3-4E87-93E1-00C78DE20036}"/>
              </a:ext>
            </a:extLst>
          </p:cNvPr>
          <p:cNvSpPr/>
          <p:nvPr/>
        </p:nvSpPr>
        <p:spPr>
          <a:xfrm>
            <a:off x="4274764" y="8353890"/>
            <a:ext cx="1931374" cy="646331"/>
          </a:xfrm>
          <a:prstGeom prst="rect">
            <a:avLst/>
          </a:prstGeom>
        </p:spPr>
        <p:txBody>
          <a:bodyPr wrap="square">
            <a:spAutoFit/>
          </a:bodyPr>
          <a:lstStyle/>
          <a:p>
            <a:pPr algn="ctr"/>
            <a:r>
              <a:rPr lang="en-US" sz="1400" dirty="0">
                <a:solidFill>
                  <a:srgbClr val="000000"/>
                </a:solidFill>
                <a:latin typeface="Arial" panose="020B0604020202020204" pitchFamily="34" charset="0"/>
              </a:rPr>
              <a:t>Ronnie Nichols</a:t>
            </a:r>
          </a:p>
          <a:p>
            <a:pPr algn="ctr"/>
            <a:r>
              <a:rPr lang="en-US" sz="1100" dirty="0">
                <a:solidFill>
                  <a:srgbClr val="000000"/>
                </a:solidFill>
                <a:latin typeface="Arial" panose="020B0604020202020204" pitchFamily="34" charset="0"/>
              </a:rPr>
              <a:t>Realtor</a:t>
            </a:r>
          </a:p>
          <a:p>
            <a:pPr algn="ctr"/>
            <a:r>
              <a:rPr lang="en-US" sz="1100" dirty="0">
                <a:solidFill>
                  <a:srgbClr val="000000"/>
                </a:solidFill>
                <a:latin typeface="Arial" panose="020B0604020202020204" pitchFamily="34" charset="0"/>
              </a:rPr>
              <a:t>Broker in Charge</a:t>
            </a:r>
            <a:endParaRPr lang="en-US" sz="1100" b="0" i="0" dirty="0">
              <a:solidFill>
                <a:srgbClr val="000000"/>
              </a:solidFill>
              <a:effectLst/>
              <a:latin typeface="Arial" panose="020B0604020202020204" pitchFamily="34" charset="0"/>
            </a:endParaRPr>
          </a:p>
        </p:txBody>
      </p:sp>
      <p:sp>
        <p:nvSpPr>
          <p:cNvPr id="31" name="Rectangle 30">
            <a:extLst>
              <a:ext uri="{FF2B5EF4-FFF2-40B4-BE49-F238E27FC236}">
                <a16:creationId xmlns:a16="http://schemas.microsoft.com/office/drawing/2014/main" id="{0BE24EAF-07F1-4CC7-B9F1-1F1114D9B69C}"/>
              </a:ext>
            </a:extLst>
          </p:cNvPr>
          <p:cNvSpPr/>
          <p:nvPr/>
        </p:nvSpPr>
        <p:spPr>
          <a:xfrm>
            <a:off x="874578" y="8353890"/>
            <a:ext cx="1913756" cy="646331"/>
          </a:xfrm>
          <a:prstGeom prst="rect">
            <a:avLst/>
          </a:prstGeom>
        </p:spPr>
        <p:txBody>
          <a:bodyPr wrap="square">
            <a:spAutoFit/>
          </a:bodyPr>
          <a:lstStyle/>
          <a:p>
            <a:pPr algn="ctr"/>
            <a:r>
              <a:rPr lang="en-US" sz="1400" dirty="0">
                <a:solidFill>
                  <a:srgbClr val="000000"/>
                </a:solidFill>
                <a:latin typeface="Arial" panose="020B0604020202020204" pitchFamily="34" charset="0"/>
              </a:rPr>
              <a:t>Connie Ross-Karl</a:t>
            </a:r>
          </a:p>
          <a:p>
            <a:pPr algn="ctr"/>
            <a:r>
              <a:rPr lang="en-US" sz="1100" dirty="0">
                <a:solidFill>
                  <a:srgbClr val="000000"/>
                </a:solidFill>
                <a:latin typeface="Arial" panose="020B0604020202020204" pitchFamily="34" charset="0"/>
              </a:rPr>
              <a:t>702-306-2643</a:t>
            </a:r>
          </a:p>
          <a:p>
            <a:pPr algn="ctr"/>
            <a:r>
              <a:rPr lang="en-US" sz="1100" dirty="0">
                <a:solidFill>
                  <a:srgbClr val="093E6E"/>
                </a:solidFill>
                <a:latin typeface="Arial" panose="020B0604020202020204" pitchFamily="34" charset="0"/>
                <a:hlinkClick r:id="rId14"/>
              </a:rPr>
              <a:t>conniesross@aol.com</a:t>
            </a:r>
            <a:endParaRPr lang="en-US" sz="1100" b="0" i="0" dirty="0">
              <a:solidFill>
                <a:srgbClr val="000000"/>
              </a:solidFill>
              <a:effectLst/>
              <a:latin typeface="Arial" panose="020B0604020202020204" pitchFamily="34" charset="0"/>
            </a:endParaRPr>
          </a:p>
        </p:txBody>
      </p:sp>
      <p:sp>
        <p:nvSpPr>
          <p:cNvPr id="32" name="Rectangle 31">
            <a:extLst>
              <a:ext uri="{FF2B5EF4-FFF2-40B4-BE49-F238E27FC236}">
                <a16:creationId xmlns:a16="http://schemas.microsoft.com/office/drawing/2014/main" id="{1BEA9928-1BB2-4DA9-8BE9-2358656CABA4}"/>
              </a:ext>
            </a:extLst>
          </p:cNvPr>
          <p:cNvSpPr/>
          <p:nvPr/>
        </p:nvSpPr>
        <p:spPr>
          <a:xfrm>
            <a:off x="0" y="8928556"/>
            <a:ext cx="7315199" cy="200055"/>
          </a:xfrm>
          <a:prstGeom prst="rect">
            <a:avLst/>
          </a:prstGeom>
        </p:spPr>
        <p:txBody>
          <a:bodyPr wrap="square">
            <a:spAutoFit/>
          </a:bodyPr>
          <a:lstStyle/>
          <a:p>
            <a:pPr algn="ctr"/>
            <a:r>
              <a:rPr lang="en-US" sz="700" dirty="0">
                <a:solidFill>
                  <a:srgbClr val="000000"/>
                </a:solidFill>
                <a:latin typeface="Arial" panose="020B0604020202020204" pitchFamily="34" charset="0"/>
              </a:rPr>
              <a:t>NEW WAY PROPERTIES MYRTLE BEACH</a:t>
            </a:r>
            <a:r>
              <a:rPr lang="en-US" sz="700" dirty="0">
                <a:solidFill>
                  <a:srgbClr val="093E6E"/>
                </a:solidFill>
                <a:latin typeface="Arial" panose="020B0604020202020204" pitchFamily="34" charset="0"/>
              </a:rPr>
              <a:t> </a:t>
            </a:r>
            <a:endParaRPr lang="en-US" sz="700" dirty="0"/>
          </a:p>
        </p:txBody>
      </p:sp>
      <p:pic>
        <p:nvPicPr>
          <p:cNvPr id="33" name="Picture 32">
            <a:extLst>
              <a:ext uri="{FF2B5EF4-FFF2-40B4-BE49-F238E27FC236}">
                <a16:creationId xmlns:a16="http://schemas.microsoft.com/office/drawing/2014/main" id="{F5B8CFE9-50A7-429E-A622-754C953C0FB0}"/>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34514" y="8335974"/>
            <a:ext cx="454036" cy="682162"/>
          </a:xfrm>
          <a:prstGeom prst="rect">
            <a:avLst/>
          </a:prstGeom>
        </p:spPr>
      </p:pic>
      <p:pic>
        <p:nvPicPr>
          <p:cNvPr id="36" name="Picture 35">
            <a:extLst>
              <a:ext uri="{FF2B5EF4-FFF2-40B4-BE49-F238E27FC236}">
                <a16:creationId xmlns:a16="http://schemas.microsoft.com/office/drawing/2014/main" id="{6E87CC5F-4F27-4BC9-9A55-E783C46AC40E}"/>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6592166" y="8335974"/>
            <a:ext cx="688520" cy="688520"/>
          </a:xfrm>
          <a:prstGeom prst="rect">
            <a:avLst/>
          </a:prstGeom>
        </p:spPr>
      </p:pic>
    </p:spTree>
    <p:extLst>
      <p:ext uri="{BB962C8B-B14F-4D97-AF65-F5344CB8AC3E}">
        <p14:creationId xmlns:p14="http://schemas.microsoft.com/office/powerpoint/2010/main" val="2703024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326</TotalTime>
  <Words>488</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Adobe Caslon Pro</vt:lpstr>
      <vt:lpstr>Adobe Caslon Pro Bold</vt:lpstr>
      <vt:lpstr>Arial</vt:lpstr>
      <vt:lpstr>Calibri</vt:lpstr>
      <vt:lpstr>Calibri Light</vt:lpstr>
      <vt:lpstr>Gisha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43</cp:revision>
  <dcterms:created xsi:type="dcterms:W3CDTF">2016-01-18T21:52:04Z</dcterms:created>
  <dcterms:modified xsi:type="dcterms:W3CDTF">2021-11-14T01:29:09Z</dcterms:modified>
</cp:coreProperties>
</file>