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62" y="-618"/>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12/7/2017</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hyperlink" Target="mailto:kwishneff@mattoneillteam.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673" y="-1"/>
            <a:ext cx="7776936" cy="518462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1829663" y="5572952"/>
            <a:ext cx="4114800" cy="6771448"/>
          </a:xfrm>
        </p:spPr>
        <p:txBody>
          <a:bodyPr anchor="ctr">
            <a:noAutofit/>
          </a:bodyPr>
          <a:lstStyle/>
          <a:p>
            <a:r>
              <a:rPr lang="en-US" sz="1300" dirty="0">
                <a:solidFill>
                  <a:schemeClr val="bg2">
                    <a:lumMod val="25000"/>
                  </a:schemeClr>
                </a:solidFill>
                <a:latin typeface="Palatino Linotype" panose="02040502050505030304" pitchFamily="18" charset="0"/>
                <a:cs typeface="Times New Roman" panose="02020603050405020304" pitchFamily="18" charset="0"/>
              </a:rPr>
              <a:t>Come home everyday to your very own Park Circle paradise with this custom home and its backyard oasis. Travertine tile and tropical palm trees surround the sparkling, low-maintenance salt water pool. A patio area and fire pit help complete this relaxing haven that you can enjoy with family and friends for years to come. </a:t>
            </a:r>
          </a:p>
          <a:p>
            <a:endParaRPr lang="en-US" sz="1300" dirty="0">
              <a:solidFill>
                <a:schemeClr val="bg2">
                  <a:lumMod val="25000"/>
                </a:schemeClr>
              </a:solidFill>
              <a:latin typeface="Palatino Linotype" panose="02040502050505030304" pitchFamily="18" charset="0"/>
              <a:cs typeface="Times New Roman" panose="02020603050405020304" pitchFamily="18" charset="0"/>
            </a:endParaRPr>
          </a:p>
          <a:p>
            <a:r>
              <a:rPr lang="en-US" sz="1300" dirty="0">
                <a:solidFill>
                  <a:schemeClr val="bg2">
                    <a:lumMod val="25000"/>
                  </a:schemeClr>
                </a:solidFill>
                <a:latin typeface="Palatino Linotype" panose="02040502050505030304" pitchFamily="18" charset="0"/>
                <a:cs typeface="Times New Roman" panose="02020603050405020304" pitchFamily="18" charset="0"/>
              </a:rPr>
              <a:t>Inside the home are many features which include the beautiful granite kitchen with the picture window in the eat-in area, the built-in china cabinet in the dining room, the wall of built-ins in the living room and the amazing den with fireplace and wet bar. </a:t>
            </a:r>
          </a:p>
          <a:p>
            <a:endParaRPr lang="en-US" sz="1300" dirty="0">
              <a:solidFill>
                <a:schemeClr val="bg2">
                  <a:lumMod val="25000"/>
                </a:schemeClr>
              </a:solidFill>
              <a:latin typeface="Palatino Linotype" panose="02040502050505030304" pitchFamily="18" charset="0"/>
              <a:cs typeface="Times New Roman" panose="02020603050405020304" pitchFamily="18" charset="0"/>
            </a:endParaRPr>
          </a:p>
          <a:p>
            <a:r>
              <a:rPr lang="en-US" sz="1300" dirty="0">
                <a:solidFill>
                  <a:schemeClr val="bg2">
                    <a:lumMod val="25000"/>
                  </a:schemeClr>
                </a:solidFill>
                <a:latin typeface="Palatino Linotype" panose="02040502050505030304" pitchFamily="18" charset="0"/>
                <a:cs typeface="Times New Roman" panose="02020603050405020304" pitchFamily="18" charset="0"/>
              </a:rPr>
              <a:t>The spacious front porch is another great spot to enjoy the outdoors! The deep driveway and car port leaves plenty of room for off street parking. Enjoy the sights, sounds and tasty food found at close by Park Circle..</a:t>
            </a:r>
          </a:p>
          <a:p>
            <a:endParaRPr lang="en-US" sz="1300" dirty="0">
              <a:solidFill>
                <a:schemeClr val="bg2">
                  <a:lumMod val="25000"/>
                </a:schemeClr>
              </a:solidFill>
              <a:latin typeface="Palatino Linotype" panose="02040502050505030304" pitchFamily="18" charset="0"/>
              <a:cs typeface="Times New Roman" panose="02020603050405020304" pitchFamily="18" charset="0"/>
            </a:endParaRPr>
          </a:p>
          <a:p>
            <a:r>
              <a:rPr lang="en-US" sz="1300" i="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br>
              <a:rPr lang="en-US" sz="1300" i="1" u="sng" dirty="0">
                <a:solidFill>
                  <a:schemeClr val="bg2">
                    <a:lumMod val="25000"/>
                  </a:schemeClr>
                </a:solidFill>
                <a:latin typeface="Palatino Linotype" panose="02040502050505030304" pitchFamily="18" charset="0"/>
                <a:cs typeface="Times New Roman" panose="02020603050405020304" pitchFamily="18" charset="0"/>
              </a:rPr>
            </a:br>
            <a:endParaRPr lang="en-US" sz="1300" i="1" u="sng" dirty="0">
              <a:solidFill>
                <a:schemeClr val="bg2">
                  <a:lumMod val="25000"/>
                </a:schemeClr>
              </a:solidFill>
              <a:latin typeface="Palatino Linotype" panose="02040502050505030304" pitchFamily="18" charset="0"/>
              <a:cs typeface="Times New Roman" panose="02020603050405020304" pitchFamily="18" charset="0"/>
            </a:endParaRPr>
          </a:p>
          <a:p>
            <a:pPr marL="285750" indent="-285750" algn="l">
              <a:buFont typeface="Wingdings" panose="05000000000000000000" pitchFamily="2" charset="2"/>
              <a:buChar char="ü"/>
            </a:pPr>
            <a:r>
              <a:rPr lang="en-US" sz="1300" dirty="0">
                <a:solidFill>
                  <a:schemeClr val="bg2">
                    <a:lumMod val="25000"/>
                  </a:schemeClr>
                </a:solidFill>
                <a:latin typeface="Palatino Linotype" panose="02040502050505030304" pitchFamily="18" charset="0"/>
                <a:cs typeface="Times New Roman" panose="02020603050405020304" pitchFamily="18" charset="0"/>
              </a:rPr>
              <a:t>Hardwood floors throughout first floor</a:t>
            </a:r>
          </a:p>
          <a:p>
            <a:pPr marL="285750" indent="-285750" algn="l">
              <a:buFont typeface="Wingdings" panose="05000000000000000000" pitchFamily="2" charset="2"/>
              <a:buChar char="ü"/>
            </a:pPr>
            <a:r>
              <a:rPr lang="en-US" sz="1300" dirty="0">
                <a:solidFill>
                  <a:schemeClr val="bg2">
                    <a:lumMod val="25000"/>
                  </a:schemeClr>
                </a:solidFill>
                <a:latin typeface="Palatino Linotype" panose="02040502050505030304" pitchFamily="18" charset="0"/>
                <a:cs typeface="Times New Roman" panose="02020603050405020304" pitchFamily="18" charset="0"/>
              </a:rPr>
              <a:t>HVAC and roof less than 5 years old</a:t>
            </a:r>
          </a:p>
          <a:p>
            <a:pPr marL="285750" indent="-285750" algn="l">
              <a:buFont typeface="Wingdings" panose="05000000000000000000" pitchFamily="2" charset="2"/>
              <a:buChar char="ü"/>
            </a:pPr>
            <a:r>
              <a:rPr lang="en-US" sz="1300" dirty="0">
                <a:solidFill>
                  <a:schemeClr val="bg2">
                    <a:lumMod val="25000"/>
                  </a:schemeClr>
                </a:solidFill>
                <a:latin typeface="Palatino Linotype" panose="02040502050505030304" pitchFamily="18" charset="0"/>
                <a:cs typeface="Times New Roman" panose="02020603050405020304" pitchFamily="18" charset="0"/>
              </a:rPr>
              <a:t>New windows</a:t>
            </a:r>
          </a:p>
          <a:p>
            <a:pPr marL="285750" indent="-285750" algn="l">
              <a:buFont typeface="Wingdings" panose="05000000000000000000" pitchFamily="2" charset="2"/>
              <a:buChar char="ü"/>
            </a:pPr>
            <a:r>
              <a:rPr lang="en-US" sz="1300" dirty="0">
                <a:solidFill>
                  <a:schemeClr val="bg2">
                    <a:lumMod val="25000"/>
                  </a:schemeClr>
                </a:solidFill>
                <a:latin typeface="Palatino Linotype" panose="02040502050505030304" pitchFamily="18" charset="0"/>
                <a:cs typeface="Times New Roman" panose="02020603050405020304" pitchFamily="18" charset="0"/>
              </a:rPr>
              <a:t>New electric</a:t>
            </a:r>
          </a:p>
          <a:p>
            <a:pPr marL="285750" indent="-285750" algn="l">
              <a:buFont typeface="Wingdings" panose="05000000000000000000" pitchFamily="2" charset="2"/>
              <a:buChar char="ü"/>
            </a:pPr>
            <a:r>
              <a:rPr lang="en-US" sz="1300" dirty="0">
                <a:solidFill>
                  <a:schemeClr val="bg2">
                    <a:lumMod val="25000"/>
                  </a:schemeClr>
                </a:solidFill>
                <a:latin typeface="Palatino Linotype" panose="02040502050505030304" pitchFamily="18" charset="0"/>
                <a:cs typeface="Times New Roman" panose="02020603050405020304" pitchFamily="18" charset="0"/>
              </a:rPr>
              <a:t>Gas fireplace in den</a:t>
            </a:r>
          </a:p>
          <a:p>
            <a:pPr marL="285750" indent="-285750" algn="l">
              <a:buFont typeface="Wingdings" panose="05000000000000000000" pitchFamily="2" charset="2"/>
              <a:buChar char="ü"/>
            </a:pPr>
            <a:r>
              <a:rPr lang="en-US" sz="1300" dirty="0">
                <a:solidFill>
                  <a:schemeClr val="bg2">
                    <a:lumMod val="25000"/>
                  </a:schemeClr>
                </a:solidFill>
                <a:latin typeface="Palatino Linotype" panose="02040502050505030304" pitchFamily="18" charset="0"/>
                <a:cs typeface="Times New Roman" panose="02020603050405020304" pitchFamily="18" charset="0"/>
              </a:rPr>
              <a:t>Just minutes from the public boat landing</a:t>
            </a:r>
          </a:p>
          <a:p>
            <a:pPr marL="285750" indent="-285750" algn="l">
              <a:buFont typeface="Wingdings" panose="05000000000000000000" pitchFamily="2" charset="2"/>
              <a:buChar char="ü"/>
            </a:pPr>
            <a:endParaRPr lang="en-US" sz="1300" b="1" i="1" dirty="0">
              <a:solidFill>
                <a:schemeClr val="bg2">
                  <a:lumMod val="25000"/>
                </a:schemeClr>
              </a:solidFill>
              <a:latin typeface="Palatino Linotype" panose="02040502050505030304" pitchFamily="18" charset="0"/>
              <a:cs typeface="Times New Roman" panose="02020603050405020304" pitchFamily="18" charset="0"/>
            </a:endParaRPr>
          </a:p>
          <a:p>
            <a:r>
              <a:rPr lang="en-US" sz="1300" b="1" i="1" dirty="0">
                <a:solidFill>
                  <a:schemeClr val="bg2">
                    <a:lumMod val="25000"/>
                  </a:schemeClr>
                </a:solidFill>
                <a:latin typeface="Palatino Linotype" panose="02040502050505030304" pitchFamily="18" charset="0"/>
                <a:cs typeface="Times New Roman" panose="02020603050405020304" pitchFamily="18" charset="0"/>
              </a:rPr>
              <a:t>Book your showing soon!</a:t>
            </a:r>
          </a:p>
        </p:txBody>
      </p:sp>
      <p:sp>
        <p:nvSpPr>
          <p:cNvPr id="9" name="Rectangle 8"/>
          <p:cNvSpPr/>
          <p:nvPr/>
        </p:nvSpPr>
        <p:spPr>
          <a:xfrm>
            <a:off x="863" y="12435840"/>
            <a:ext cx="7772400" cy="365760"/>
          </a:xfrm>
          <a:prstGeom prst="rect">
            <a:avLst/>
          </a:prstGeom>
          <a:blipFill>
            <a:blip r:embed="rId3"/>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Katie </a:t>
            </a:r>
            <a:r>
              <a:rPr lang="en-US" sz="1600" dirty="0" err="1">
                <a:solidFill>
                  <a:schemeClr val="tx1"/>
                </a:solidFill>
                <a:latin typeface="Palatino Linotype" panose="02040502050505030304" pitchFamily="18" charset="0"/>
              </a:rPr>
              <a:t>Wishneff</a:t>
            </a:r>
            <a:r>
              <a:rPr lang="en-US" sz="1600" dirty="0">
                <a:solidFill>
                  <a:schemeClr val="tx1"/>
                </a:solidFill>
                <a:latin typeface="Palatino Linotype" panose="02040502050505030304" pitchFamily="18" charset="0"/>
              </a:rPr>
              <a:t>   </a:t>
            </a:r>
            <a:r>
              <a:rPr lang="en-US" sz="1600" dirty="0">
                <a:solidFill>
                  <a:schemeClr val="tx1"/>
                </a:solidFill>
                <a:latin typeface="Palatino Linotype" panose="02040502050505030304" pitchFamily="18" charset="0"/>
                <a:hlinkClick r:id="rId4"/>
              </a:rPr>
              <a:t>kwishneff@mattoneillteam.com</a:t>
            </a:r>
            <a:r>
              <a:rPr lang="en-US" sz="1600" dirty="0">
                <a:solidFill>
                  <a:schemeClr val="tx1"/>
                </a:solidFill>
                <a:latin typeface="Palatino Linotype" panose="02040502050505030304" pitchFamily="18" charset="0"/>
              </a:rPr>
              <a:t>   843-870-8784</a:t>
            </a:r>
            <a:endParaRPr lang="en-US" sz="1600" u="sng" dirty="0">
              <a:solidFill>
                <a:schemeClr val="tx1"/>
              </a:solidFill>
              <a:latin typeface="Palatino Linotype" panose="02040502050505030304" pitchFamily="18" charset="0"/>
            </a:endParaRPr>
          </a:p>
        </p:txBody>
      </p:sp>
      <p:sp>
        <p:nvSpPr>
          <p:cNvPr id="4" name="Rectangle 3"/>
          <p:cNvSpPr/>
          <p:nvPr/>
        </p:nvSpPr>
        <p:spPr>
          <a:xfrm>
            <a:off x="863" y="4161972"/>
            <a:ext cx="7772400" cy="116993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bg2">
                  <a:lumMod val="50000"/>
                </a:schemeClr>
              </a:solidFill>
              <a:latin typeface="Palatino Linotype" panose="02040502050505030304" pitchFamily="18" charset="0"/>
            </a:endParaRPr>
          </a:p>
          <a:p>
            <a:pPr algn="ctr"/>
            <a:r>
              <a:rPr lang="en-US" sz="2800" dirty="0">
                <a:solidFill>
                  <a:schemeClr val="bg2">
                    <a:lumMod val="50000"/>
                  </a:schemeClr>
                </a:solidFill>
                <a:latin typeface="Palatino Linotype" panose="02040502050505030304" pitchFamily="18" charset="0"/>
              </a:rPr>
              <a:t>5225 Parkside Drive</a:t>
            </a:r>
          </a:p>
          <a:p>
            <a:pPr algn="ctr"/>
            <a:r>
              <a:rPr lang="en-US" sz="2000" dirty="0">
                <a:solidFill>
                  <a:schemeClr val="bg2">
                    <a:lumMod val="50000"/>
                  </a:schemeClr>
                </a:solidFill>
                <a:latin typeface="Palatino Linotype" panose="02040502050505030304" pitchFamily="18" charset="0"/>
              </a:rPr>
              <a:t>Park Circle ~ North Charleston ~ MLS# 17031373</a:t>
            </a:r>
          </a:p>
          <a:p>
            <a:pPr algn="ctr"/>
            <a:r>
              <a:rPr lang="en-US" sz="2000" i="1" dirty="0">
                <a:solidFill>
                  <a:schemeClr val="bg2">
                    <a:lumMod val="50000"/>
                  </a:schemeClr>
                </a:solidFill>
                <a:latin typeface="Palatino Linotype" panose="02040502050505030304" pitchFamily="18" charset="0"/>
              </a:rPr>
              <a:t>Price Reduced For Quick Sale ~ $382,000</a:t>
            </a:r>
          </a:p>
        </p:txBody>
      </p:sp>
      <p:sp>
        <p:nvSpPr>
          <p:cNvPr id="5" name="Rectangle 4"/>
          <p:cNvSpPr/>
          <p:nvPr/>
        </p:nvSpPr>
        <p:spPr>
          <a:xfrm>
            <a:off x="7924801" y="902496"/>
            <a:ext cx="3886200" cy="954107"/>
          </a:xfrm>
          <a:prstGeom prst="rect">
            <a:avLst/>
          </a:prstGeom>
          <a:noFill/>
        </p:spPr>
        <p:txBody>
          <a:bodyPr wrap="square">
            <a:spAutoFit/>
          </a:bodyPr>
          <a:lstStyle/>
          <a:p>
            <a:pPr algn="ctr"/>
            <a:r>
              <a:rPr lang="en-US" sz="2800" b="1" dirty="0">
                <a:ln w="3175">
                  <a:noFill/>
                </a:ln>
                <a:solidFill>
                  <a:schemeClr val="bg1"/>
                </a:solidFill>
                <a:effectLst>
                  <a:outerShdw blurRad="50800" dist="38100" dir="5400000" algn="t" rotWithShape="0">
                    <a:prstClr val="black">
                      <a:alpha val="40000"/>
                    </a:prstClr>
                  </a:outerShdw>
                  <a:reflection blurRad="6350" stA="60000" endA="900" endPos="58000" dir="5400000" sy="-100000" algn="bl" rotWithShape="0"/>
                </a:effectLst>
                <a:latin typeface="Palatino Linotype" panose="02040502050505030304" pitchFamily="18" charset="0"/>
                <a:cs typeface="Times New Roman" panose="02020603050405020304" pitchFamily="18" charset="0"/>
              </a:rPr>
              <a:t>	Price Reduced</a:t>
            </a:r>
          </a:p>
          <a:p>
            <a:pPr algn="ctr"/>
            <a:r>
              <a:rPr lang="en-US" sz="2800" b="1" dirty="0">
                <a:ln w="3175">
                  <a:noFill/>
                </a:ln>
                <a:solidFill>
                  <a:schemeClr val="bg1"/>
                </a:solidFill>
                <a:effectLst>
                  <a:outerShdw blurRad="50800" dist="38100" dir="5400000" algn="t" rotWithShape="0">
                    <a:prstClr val="black">
                      <a:alpha val="40000"/>
                    </a:prstClr>
                  </a:outerShdw>
                  <a:reflection blurRad="6350" stA="60000" endA="900" endPos="58000" dir="5400000" sy="-100000" algn="bl" rotWithShape="0"/>
                </a:effectLst>
                <a:latin typeface="Palatino Linotype" panose="02040502050505030304" pitchFamily="18" charset="0"/>
                <a:cs typeface="Times New Roman" panose="02020603050405020304" pitchFamily="18" charset="0"/>
              </a:rPr>
              <a:t>For Quick Sale</a:t>
            </a: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46236" y="11050781"/>
            <a:ext cx="1828800" cy="1220895"/>
          </a:xfrm>
          <a:prstGeom prst="rect">
            <a:avLst/>
          </a:prstGeom>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63" y="9658195"/>
            <a:ext cx="1828800" cy="1222596"/>
          </a:xfrm>
          <a:prstGeom prst="rect">
            <a:avLst/>
          </a:prstGeom>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63" y="8272770"/>
            <a:ext cx="1828800" cy="1219200"/>
          </a:xfrm>
          <a:prstGeom prst="rect">
            <a:avLst/>
          </a:prstGeom>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63" y="5500225"/>
            <a:ext cx="1828800" cy="1220895"/>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63" y="6887345"/>
            <a:ext cx="1828800" cy="1219200"/>
          </a:xfrm>
          <a:prstGeom prst="rect">
            <a:avLst/>
          </a:prstGeom>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46236" y="5503630"/>
            <a:ext cx="1828800" cy="1219200"/>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46236" y="9667418"/>
            <a:ext cx="1828800" cy="1219200"/>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44463" y="8270356"/>
            <a:ext cx="1830573" cy="1232899"/>
          </a:xfrm>
          <a:prstGeom prst="rect">
            <a:avLst/>
          </a:prstGeom>
        </p:spPr>
      </p:pic>
      <p:pic>
        <p:nvPicPr>
          <p:cNvPr id="15" name="Picture 1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63" y="11047016"/>
            <a:ext cx="1827027" cy="1222596"/>
          </a:xfrm>
          <a:prstGeom prst="rect">
            <a:avLst/>
          </a:prstGeom>
        </p:spPr>
      </p:pic>
      <p:pic>
        <p:nvPicPr>
          <p:cNvPr id="18" name="Picture 1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946236" y="6886993"/>
            <a:ext cx="1828800" cy="1219200"/>
          </a:xfrm>
          <a:prstGeom prst="rect">
            <a:avLst/>
          </a:prstGeom>
        </p:spPr>
      </p:pic>
      <p:sp>
        <p:nvSpPr>
          <p:cNvPr id="2" name="Rectangle 1"/>
          <p:cNvSpPr/>
          <p:nvPr/>
        </p:nvSpPr>
        <p:spPr>
          <a:xfrm>
            <a:off x="7924800" y="2366295"/>
            <a:ext cx="3388043" cy="446276"/>
          </a:xfrm>
          <a:prstGeom prst="rect">
            <a:avLst/>
          </a:prstGeom>
        </p:spPr>
        <p:txBody>
          <a:bodyPr wrap="none">
            <a:spAutoFit/>
          </a:bodyPr>
          <a:lstStyle/>
          <a:p>
            <a:r>
              <a:rPr lang="en-US" dirty="0"/>
              <a:t>Open House Saturday 12-3</a:t>
            </a:r>
          </a:p>
        </p:txBody>
      </p:sp>
      <p:sp>
        <p:nvSpPr>
          <p:cNvPr id="19" name="Rectangle 18"/>
          <p:cNvSpPr/>
          <p:nvPr/>
        </p:nvSpPr>
        <p:spPr>
          <a:xfrm>
            <a:off x="990600" y="3066871"/>
            <a:ext cx="5029200" cy="1200329"/>
          </a:xfrm>
          <a:prstGeom prst="rect">
            <a:avLst/>
          </a:prstGeom>
          <a:noFill/>
        </p:spPr>
        <p:txBody>
          <a:bodyPr wrap="square">
            <a:spAutoFit/>
          </a:bodyPr>
          <a:lstStyle/>
          <a:p>
            <a:pPr algn="ctr"/>
            <a:r>
              <a:rPr lang="en-US" sz="2400" b="1" i="1" dirty="0">
                <a:ln w="3175">
                  <a:noFill/>
                </a:ln>
                <a:solidFill>
                  <a:srgbClr val="FFFF00"/>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		</a:t>
            </a:r>
            <a:r>
              <a:rPr lang="en-US" sz="2200" b="1" i="1" dirty="0">
                <a:ln w="3175">
                  <a:noFill/>
                </a:ln>
                <a:solidFill>
                  <a:srgbClr val="FFFF00"/>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Open House</a:t>
            </a:r>
          </a:p>
          <a:p>
            <a:pPr algn="ctr"/>
            <a:r>
              <a:rPr lang="en-US" sz="2400" b="1" i="1" dirty="0">
                <a:ln w="3175">
                  <a:noFill/>
                </a:ln>
                <a:solidFill>
                  <a:srgbClr val="FFFF00"/>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              </a:t>
            </a:r>
            <a:r>
              <a:rPr lang="en-US" b="1" i="1" dirty="0">
                <a:ln w="3175">
                  <a:noFill/>
                </a:ln>
                <a:solidFill>
                  <a:srgbClr val="FFFF00"/>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Saturday 12-3</a:t>
            </a:r>
          </a:p>
          <a:p>
            <a:pPr algn="ctr"/>
            <a:r>
              <a:rPr lang="en-US" sz="2400" b="1" i="1" dirty="0">
                <a:ln w="3175">
                  <a:noFill/>
                </a:ln>
                <a:solidFill>
                  <a:srgbClr val="FFFF00"/>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December 9th</a:t>
            </a: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340</TotalTime>
  <Words>181</Words>
  <Application>Microsoft Office PowerPoint</Application>
  <PresentationFormat>Custom</PresentationFormat>
  <Paragraphs>26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Palatino Linotype</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46</cp:revision>
  <dcterms:created xsi:type="dcterms:W3CDTF">2006-08-16T00:00:00Z</dcterms:created>
  <dcterms:modified xsi:type="dcterms:W3CDTF">2017-12-07T17:30:05Z</dcterms:modified>
</cp:coreProperties>
</file>