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71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9E814CE8-938B-4D78-A0A8-EE51A12BB5C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3328200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14CE8-938B-4D78-A0A8-EE51A12BB5C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288875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14CE8-938B-4D78-A0A8-EE51A12BB5C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139210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E814CE8-938B-4D78-A0A8-EE51A12BB5C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411162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E814CE8-938B-4D78-A0A8-EE51A12BB5C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241233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E814CE8-938B-4D78-A0A8-EE51A12BB5C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3947364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E814CE8-938B-4D78-A0A8-EE51A12BB5C6}"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137282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814CE8-938B-4D78-A0A8-EE51A12BB5C6}"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4047239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814CE8-938B-4D78-A0A8-EE51A12BB5C6}"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3679215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9E814CE8-938B-4D78-A0A8-EE51A12BB5C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4290646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9E814CE8-938B-4D78-A0A8-EE51A12BB5C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8B7268-692B-4C65-A9C2-9D6F1391D8AC}" type="slidenum">
              <a:rPr lang="en-US" smtClean="0"/>
              <a:t>‹#›</a:t>
            </a:fld>
            <a:endParaRPr lang="en-US"/>
          </a:p>
        </p:txBody>
      </p:sp>
    </p:spTree>
    <p:extLst>
      <p:ext uri="{BB962C8B-B14F-4D97-AF65-F5344CB8AC3E}">
        <p14:creationId xmlns:p14="http://schemas.microsoft.com/office/powerpoint/2010/main" val="1717570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9E814CE8-938B-4D78-A0A8-EE51A12BB5C6}" type="datetimeFigureOut">
              <a:rPr lang="en-US" smtClean="0"/>
              <a:t>1/14/2019</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E78B7268-692B-4C65-A9C2-9D6F1391D8AC}" type="slidenum">
              <a:rPr lang="en-US" smtClean="0"/>
              <a:t>‹#›</a:t>
            </a:fld>
            <a:endParaRPr lang="en-US"/>
          </a:p>
        </p:txBody>
      </p:sp>
    </p:spTree>
    <p:extLst>
      <p:ext uri="{BB962C8B-B14F-4D97-AF65-F5344CB8AC3E}">
        <p14:creationId xmlns:p14="http://schemas.microsoft.com/office/powerpoint/2010/main" val="3859130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 Box 6"/>
          <p:cNvSpPr txBox="1">
            <a:spLocks noChangeArrowheads="1"/>
          </p:cNvSpPr>
          <p:nvPr/>
        </p:nvSpPr>
        <p:spPr bwMode="auto">
          <a:xfrm>
            <a:off x="4710596" y="9080194"/>
            <a:ext cx="3061804" cy="9055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eaLnBrk="0" fontAlgn="base" hangingPunct="0">
              <a:spcBef>
                <a:spcPct val="0"/>
              </a:spcBef>
              <a:spcAft>
                <a:spcPct val="0"/>
              </a:spcAft>
            </a:pPr>
            <a:r>
              <a:rPr kumimoji="0" lang="en-US" altLang="en-US" sz="1400" i="0" u="none" strike="noStrike" cap="none" normalizeH="0" baseline="0" dirty="0">
                <a:ln>
                  <a:noFill/>
                </a:ln>
                <a:solidFill>
                  <a:srgbClr val="002060"/>
                </a:solidFill>
                <a:latin typeface="Century Gothic" panose="020B0502020202020204" pitchFamily="34" charset="0"/>
              </a:rPr>
              <a:t>       </a:t>
            </a:r>
            <a:r>
              <a:rPr lang="en-US" altLang="en-US" sz="1400" dirty="0">
                <a:solidFill>
                  <a:srgbClr val="002060"/>
                </a:solidFill>
                <a:latin typeface="Century Gothic" panose="020B0502020202020204" pitchFamily="34" charset="0"/>
              </a:rPr>
              <a:t>Horne Realty, LLC</a:t>
            </a:r>
            <a:br>
              <a:rPr lang="en-US" altLang="en-US" sz="1400" dirty="0">
                <a:solidFill>
                  <a:srgbClr val="002060"/>
                </a:solidFill>
                <a:latin typeface="Century Gothic" panose="020B0502020202020204" pitchFamily="34" charset="0"/>
              </a:rPr>
            </a:br>
            <a:r>
              <a:rPr lang="en-US" altLang="en-US" sz="1400" dirty="0">
                <a:solidFill>
                  <a:srgbClr val="002060"/>
                </a:solidFill>
                <a:latin typeface="Century Gothic" panose="020B0502020202020204" pitchFamily="34" charset="0"/>
              </a:rPr>
              <a:t>PO Box 3199</a:t>
            </a:r>
          </a:p>
          <a:p>
            <a:pPr lvl="0" algn="ctr" eaLnBrk="0" fontAlgn="base" hangingPunct="0">
              <a:spcBef>
                <a:spcPct val="0"/>
              </a:spcBef>
              <a:spcAft>
                <a:spcPct val="0"/>
              </a:spcAft>
            </a:pPr>
            <a:r>
              <a:rPr lang="en-US" altLang="en-US" sz="1400" dirty="0">
                <a:solidFill>
                  <a:srgbClr val="002060"/>
                </a:solidFill>
                <a:latin typeface="Century Gothic" panose="020B0502020202020204" pitchFamily="34" charset="0"/>
              </a:rPr>
              <a:t>Summerville, SC 29484</a:t>
            </a:r>
            <a:endParaRPr kumimoji="0" lang="en-US" altLang="en-US" sz="1400" i="0" u="none" strike="noStrike" cap="none" normalizeH="0" baseline="0" dirty="0">
              <a:ln>
                <a:noFill/>
              </a:ln>
              <a:solidFill>
                <a:srgbClr val="002060"/>
              </a:solidFill>
              <a:latin typeface="Century Gothic" panose="020B0502020202020204" pitchFamily="34" charset="0"/>
            </a:endParaRPr>
          </a:p>
        </p:txBody>
      </p:sp>
      <p:sp>
        <p:nvSpPr>
          <p:cNvPr id="4" name="Text Box 3"/>
          <p:cNvSpPr txBox="1">
            <a:spLocks noChangeArrowheads="1"/>
          </p:cNvSpPr>
          <p:nvPr/>
        </p:nvSpPr>
        <p:spPr bwMode="auto">
          <a:xfrm>
            <a:off x="0" y="9080194"/>
            <a:ext cx="3061806" cy="905585"/>
          </a:xfrm>
          <a:prstGeom prst="rect">
            <a:avLst/>
          </a:prstGeom>
          <a:noFill/>
          <a:ln>
            <a:noFill/>
          </a:ln>
          <a:effectLst/>
          <a:extLst>
            <a:ext uri="{909E8E84-426E-40DD-AFC4-6F175D3DCCD1}">
              <a14:hiddenFill xmlns:a14="http://schemas.microsoft.com/office/drawing/2010/main">
                <a:solidFill>
                  <a:srgbClr val="C2C2A3"/>
                </a:solidFill>
              </a14:hiddenFill>
            </a:ext>
            <a:ext uri="{91240B29-F687-4F45-9708-019B960494DF}">
              <a14:hiddenLine xmlns:a14="http://schemas.microsoft.com/office/drawing/2010/main" w="317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eaLnBrk="0" fontAlgn="base" hangingPunct="0">
              <a:spcBef>
                <a:spcPct val="0"/>
              </a:spcBef>
              <a:spcAft>
                <a:spcPct val="0"/>
              </a:spcAft>
            </a:pPr>
            <a:r>
              <a:rPr lang="en-US" altLang="en-US" dirty="0">
                <a:solidFill>
                  <a:srgbClr val="002060"/>
                </a:solidFill>
                <a:latin typeface="Century Gothic" panose="020B0502020202020204" pitchFamily="34" charset="0"/>
              </a:rPr>
              <a:t>Milinda Sullivan</a:t>
            </a:r>
          </a:p>
          <a:p>
            <a:pPr lvl="0" algn="ctr" eaLnBrk="0" fontAlgn="base" hangingPunct="0">
              <a:spcBef>
                <a:spcPct val="0"/>
              </a:spcBef>
              <a:spcAft>
                <a:spcPct val="0"/>
              </a:spcAft>
            </a:pPr>
            <a:r>
              <a:rPr lang="en-US" altLang="en-US" sz="1400" dirty="0">
                <a:solidFill>
                  <a:srgbClr val="002060"/>
                </a:solidFill>
                <a:latin typeface="Century Gothic" panose="020B0502020202020204" pitchFamily="34" charset="0"/>
              </a:rPr>
              <a:t>(843) 259-0739</a:t>
            </a:r>
          </a:p>
          <a:p>
            <a:pPr lvl="0" algn="ctr" eaLnBrk="0" fontAlgn="base" hangingPunct="0">
              <a:spcBef>
                <a:spcPct val="0"/>
              </a:spcBef>
              <a:spcAft>
                <a:spcPct val="0"/>
              </a:spcAft>
            </a:pPr>
            <a:r>
              <a:rPr lang="en-US" altLang="en-US" sz="1400" dirty="0">
                <a:solidFill>
                  <a:srgbClr val="002060"/>
                </a:solidFill>
                <a:latin typeface="Century Gothic" panose="020B0502020202020204" pitchFamily="34" charset="0"/>
              </a:rPr>
              <a:t>masullivan16@gmail.com</a:t>
            </a:r>
            <a:endParaRPr kumimoji="0" lang="en-US" altLang="en-US" sz="1600" i="0" u="none" strike="noStrike" cap="none" normalizeH="0" baseline="0" dirty="0">
              <a:ln>
                <a:noFill/>
              </a:ln>
              <a:solidFill>
                <a:srgbClr val="002060"/>
              </a:solidFill>
              <a:latin typeface="Century Gothic" panose="020B0502020202020204" pitchFamily="34" charset="0"/>
            </a:endParaRP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61805" y="9080194"/>
            <a:ext cx="1648790" cy="9055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descr="equal housing logo"/>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7632" y="9023897"/>
            <a:ext cx="391623" cy="4012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142744" y="0"/>
            <a:ext cx="5486912" cy="411518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6" name="Text Box 11"/>
          <p:cNvSpPr txBox="1">
            <a:spLocks noChangeArrowheads="1"/>
          </p:cNvSpPr>
          <p:nvPr/>
        </p:nvSpPr>
        <p:spPr bwMode="auto">
          <a:xfrm>
            <a:off x="47050" y="4377366"/>
            <a:ext cx="7678300" cy="315921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ctr" eaLnBrk="0" fontAlgn="base" hangingPunct="0">
              <a:spcBef>
                <a:spcPct val="0"/>
              </a:spcBef>
              <a:spcAft>
                <a:spcPct val="0"/>
              </a:spcAft>
            </a:pPr>
            <a:r>
              <a:rPr lang="en-US" altLang="en-US" sz="1200" dirty="0">
                <a:solidFill>
                  <a:srgbClr val="002060"/>
                </a:solidFill>
                <a:latin typeface="Century Gothic" panose="020B0502020202020204" pitchFamily="34" charset="0"/>
              </a:rPr>
              <a:t>Welcome to 522 Scholar Way in </a:t>
            </a:r>
            <a:r>
              <a:rPr lang="en-US" altLang="en-US" sz="1200" dirty="0" err="1">
                <a:solidFill>
                  <a:srgbClr val="002060"/>
                </a:solidFill>
                <a:latin typeface="Century Gothic" panose="020B0502020202020204" pitchFamily="34" charset="0"/>
              </a:rPr>
              <a:t>Nexton</a:t>
            </a:r>
            <a:r>
              <a:rPr lang="en-US" altLang="en-US" sz="1200" dirty="0">
                <a:solidFill>
                  <a:srgbClr val="002060"/>
                </a:solidFill>
                <a:latin typeface="Century Gothic" panose="020B0502020202020204" pitchFamily="34" charset="0"/>
              </a:rPr>
              <a:t>, Summerville's most desirable neighborhood. This beautiful 2 story home has 4 bedrooms, 3 full and 1 half baths and a large loft. This home features everything you could want and more. Enjoy the evenings in this porch community from the beautiful wrap around porch. The first floor hosts a wonderful dining room with a beautifully painted ceiling. Adjacent to the dining room is a perfect room for home office, media room or studio. The cooks dream kitchen boasts an oversized quartz island, cabinets galore and a gorgeous tile back splash. All stainless KitchenAid appliances convey (6 months old). The quartz kitchen counter seats 3 comfortably. The large open great room is accented with a 6 ft. ceiling fan and a wall of sliders that open to the back porch, extending the room and bringing the outside in. First floor master suite is complete with spa like shower, his and her soap stone sinks and a beautiful walk in closet with California Closet organization system. The second floor, with 3 large bedrooms, 2 full bathrooms and a large loft provides more than enough space for the family or guests. Hardwoods throughout the home (except in the upstairs bedrooms) and beautiful tile round out this spectacular home. The 2-car garage with a driveway for 4 vehicles is connected via screened breezeway and screened back porch. This highly sought after corner lot provides for parking without having an alleyway behind the house. Natural gas line on back patio, tank-less water heater, ceiling fans in all rooms, soft close cabinetry throughout and a professionally painted interior are all part of this beautiful home. New construction home without the new home wait.</a:t>
            </a:r>
            <a:endParaRPr kumimoji="0" lang="en-US" altLang="en-US" sz="1100" u="none" strike="noStrike" cap="none" normalizeH="0" baseline="0" dirty="0">
              <a:ln>
                <a:noFill/>
              </a:ln>
              <a:solidFill>
                <a:srgbClr val="002060"/>
              </a:solidFill>
              <a:latin typeface="Century Gothic" panose="020B0502020202020204" pitchFamily="34" charset="0"/>
            </a:endParaRPr>
          </a:p>
        </p:txBody>
      </p:sp>
      <p:sp>
        <p:nvSpPr>
          <p:cNvPr id="7" name="Text Box 12"/>
          <p:cNvSpPr txBox="1">
            <a:spLocks noChangeArrowheads="1"/>
          </p:cNvSpPr>
          <p:nvPr/>
        </p:nvSpPr>
        <p:spPr bwMode="auto">
          <a:xfrm>
            <a:off x="165387" y="3443560"/>
            <a:ext cx="7441626" cy="6626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522 Scholar Way</a:t>
            </a:r>
          </a:p>
          <a:p>
            <a:pPr lvl="0" algn="ctr" eaLnBrk="0" fontAlgn="base" hangingPunct="0">
              <a:spcBef>
                <a:spcPct val="0"/>
              </a:spcBef>
              <a:spcAft>
                <a:spcPct val="0"/>
              </a:spcAft>
            </a:pPr>
            <a:r>
              <a:rPr lang="en-US" altLang="en-US" sz="1600" b="1" dirty="0" err="1">
                <a:solidFill>
                  <a:schemeClr val="bg1"/>
                </a:solidFill>
                <a:effectLst>
                  <a:outerShdw blurRad="38100" dist="38100" dir="2700000" algn="tl">
                    <a:srgbClr val="000000">
                      <a:alpha val="43137"/>
                    </a:srgbClr>
                  </a:outerShdw>
                </a:effectLst>
                <a:latin typeface="Century Gothic" panose="020B0502020202020204" pitchFamily="34" charset="0"/>
              </a:rPr>
              <a:t>Nexton</a:t>
            </a:r>
            <a:r>
              <a:rPr lang="en-US" alt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 | Summerville | MLS# 19001080 | $525,000</a:t>
            </a:r>
            <a:endParaRPr kumimoji="0" lang="en-US" altLang="en-US" sz="2000" b="0" i="0" u="none" strike="noStrike" cap="none" normalizeH="0" baseline="0" dirty="0">
              <a:ln>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543050" y="7577222"/>
            <a:ext cx="1600200"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172200" y="7577222"/>
            <a:ext cx="1600200"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6" name="Picture 1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0" y="7577222"/>
            <a:ext cx="1600200"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 name="Picture 10">
            <a:extLst>
              <a:ext uri="{FF2B5EF4-FFF2-40B4-BE49-F238E27FC236}">
                <a16:creationId xmlns:a16="http://schemas.microsoft.com/office/drawing/2014/main" id="{5178EBB6-78C9-4377-8006-AF4908316B9E}"/>
              </a:ext>
            </a:extLst>
          </p:cNvPr>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629150" y="7577222"/>
            <a:ext cx="1600200"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3CCE1CC9-C396-436A-ABB4-6584B6963BA0}"/>
              </a:ext>
            </a:extLst>
          </p:cNvPr>
          <p:cNvSpPr/>
          <p:nvPr/>
        </p:nvSpPr>
        <p:spPr>
          <a:xfrm>
            <a:off x="2177560" y="117991"/>
            <a:ext cx="3417282" cy="892552"/>
          </a:xfrm>
          <a:prstGeom prst="rect">
            <a:avLst/>
          </a:prstGeom>
        </p:spPr>
        <p:txBody>
          <a:bodyPr wrap="none">
            <a:spAutoFit/>
          </a:bodyPr>
          <a:lstStyle/>
          <a:p>
            <a:pPr lvl="0" algn="ctr" eaLnBrk="0" fontAlgn="base" hangingPunct="0">
              <a:spcBef>
                <a:spcPct val="0"/>
              </a:spcBef>
              <a:spcAft>
                <a:spcPct val="0"/>
              </a:spcAft>
            </a:pPr>
            <a:r>
              <a:rPr lang="en-US" altLang="en-US" sz="3200" b="1" dirty="0">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rPr>
              <a:t>Open House</a:t>
            </a:r>
          </a:p>
          <a:p>
            <a:pPr lvl="0" algn="ctr" eaLnBrk="0" fontAlgn="base" hangingPunct="0">
              <a:spcBef>
                <a:spcPct val="0"/>
              </a:spcBef>
              <a:spcAft>
                <a:spcPct val="0"/>
              </a:spcAft>
            </a:pPr>
            <a:r>
              <a:rPr lang="en-US" altLang="en-US" sz="2000" b="1" dirty="0">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rPr>
              <a:t>January 20</a:t>
            </a:r>
            <a:r>
              <a:rPr lang="en-US" altLang="en-US" sz="2000" b="1" baseline="30000" dirty="0">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rPr>
              <a:t>th</a:t>
            </a:r>
            <a:r>
              <a:rPr lang="en-US" altLang="en-US" sz="2000" b="1" dirty="0">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rPr>
              <a:t> from </a:t>
            </a:r>
            <a:r>
              <a:rPr lang="en-US" altLang="en-US" sz="2000" b="1">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rPr>
              <a:t>1 to 4pm</a:t>
            </a:r>
            <a:endParaRPr lang="en-US" altLang="en-US" sz="2000" b="1" dirty="0">
              <a:ln w="3175">
                <a:solidFill>
                  <a:schemeClr val="bg1">
                    <a:lumMod val="95000"/>
                  </a:schemeClr>
                </a:solidFill>
              </a:ln>
              <a:solidFill>
                <a:schemeClr val="bg1"/>
              </a:solidFill>
              <a:effectLst>
                <a:outerShdw blurRad="38100" dist="38100" dir="2700000" algn="tl">
                  <a:srgbClr val="000000">
                    <a:alpha val="43137"/>
                  </a:srgbClr>
                </a:outerShdw>
              </a:effectLst>
              <a:latin typeface="dearJoe4" panose="02000400000000000000" pitchFamily="50" charset="0"/>
            </a:endParaRPr>
          </a:p>
        </p:txBody>
      </p:sp>
      <p:pic>
        <p:nvPicPr>
          <p:cNvPr id="14" name="Picture 10">
            <a:extLst>
              <a:ext uri="{FF2B5EF4-FFF2-40B4-BE49-F238E27FC236}">
                <a16:creationId xmlns:a16="http://schemas.microsoft.com/office/drawing/2014/main" id="{5129A17B-6963-471C-BF8A-26710DAAC499}"/>
              </a:ext>
            </a:extLst>
          </p:cNvPr>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086100" y="7577222"/>
            <a:ext cx="1600200" cy="12001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9587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353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dearJoe4</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2017-02-16T14:41:52Z</dcterms:created>
  <dcterms:modified xsi:type="dcterms:W3CDTF">2019-01-14T12:45:20Z</dcterms:modified>
</cp:coreProperties>
</file>