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386" y="-7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10/2/2014</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eg"/><Relationship Id="rId18" Type="http://schemas.openxmlformats.org/officeDocument/2006/relationships/image" Target="../media/image17.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eg"/><Relationship Id="rId17" Type="http://schemas.openxmlformats.org/officeDocument/2006/relationships/image" Target="../media/image16.jpg"/><Relationship Id="rId2" Type="http://schemas.openxmlformats.org/officeDocument/2006/relationships/image" Target="../media/image1.jp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eg"/><Relationship Id="rId19" Type="http://schemas.openxmlformats.org/officeDocument/2006/relationships/image" Target="../media/image18.jp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3" r="-1"/>
          <a:stretch/>
        </p:blipFill>
        <p:spPr>
          <a:xfrm>
            <a:off x="7162800" y="739141"/>
            <a:ext cx="1664208" cy="2209799"/>
          </a:xfrm>
          <a:prstGeom prst="rect">
            <a:avLst/>
          </a:prstGeom>
          <a:ln>
            <a:solidFill>
              <a:schemeClr val="bg1"/>
            </a:solidFill>
          </a:ln>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192" y="0"/>
            <a:ext cx="2438400" cy="1828800"/>
          </a:xfrm>
          <a:prstGeom prst="rect">
            <a:avLst/>
          </a:prstGeom>
          <a:ln>
            <a:solidFill>
              <a:schemeClr val="bg1"/>
            </a:solidFill>
          </a:ln>
        </p:spPr>
      </p:pic>
      <p:sp>
        <p:nvSpPr>
          <p:cNvPr id="2" name="Title 1"/>
          <p:cNvSpPr>
            <a:spLocks noGrp="1"/>
          </p:cNvSpPr>
          <p:nvPr>
            <p:ph type="ctrTitle"/>
          </p:nvPr>
        </p:nvSpPr>
        <p:spPr>
          <a:xfrm>
            <a:off x="7010400" y="228600"/>
            <a:ext cx="3733799" cy="609605"/>
          </a:xfrm>
        </p:spPr>
        <p:txBody>
          <a:bodyPr>
            <a:noAutofit/>
          </a:bodyPr>
          <a:lstStyle/>
          <a:p>
            <a:pPr algn="r"/>
            <a:r>
              <a:rPr lang="en-US" sz="2000" dirty="0">
                <a:solidFill>
                  <a:schemeClr val="bg1"/>
                </a:solidFill>
                <a:effectLst>
                  <a:outerShdw blurRad="38100" dist="38100" dir="2700000" algn="tl">
                    <a:srgbClr val="000000">
                      <a:alpha val="43137"/>
                    </a:srgbClr>
                  </a:outerShdw>
                </a:effectLst>
                <a:latin typeface="Gabriola" panose="04040605051002020D02" pitchFamily="82" charset="0"/>
              </a:rPr>
              <a:t>Waterfront with Dock on Tidal </a:t>
            </a:r>
            <a:r>
              <a:rPr lang="en-US" sz="2000" dirty="0" smtClean="0">
                <a:solidFill>
                  <a:schemeClr val="bg1"/>
                </a:solidFill>
                <a:effectLst>
                  <a:outerShdw blurRad="38100" dist="38100" dir="2700000" algn="tl">
                    <a:srgbClr val="000000">
                      <a:alpha val="43137"/>
                    </a:srgbClr>
                  </a:outerShdw>
                </a:effectLst>
                <a:latin typeface="Gabriola" panose="04040605051002020D02" pitchFamily="82" charset="0"/>
              </a:rPr>
              <a:t>Creek</a:t>
            </a:r>
            <a:br>
              <a:rPr lang="en-US" sz="2000" dirty="0" smtClean="0">
                <a:solidFill>
                  <a:schemeClr val="bg1"/>
                </a:solidFill>
                <a:effectLst>
                  <a:outerShdw blurRad="38100" dist="38100" dir="2700000" algn="tl">
                    <a:srgbClr val="000000">
                      <a:alpha val="43137"/>
                    </a:srgbClr>
                  </a:outerShdw>
                </a:effectLst>
                <a:latin typeface="Gabriola" panose="04040605051002020D02" pitchFamily="82" charset="0"/>
              </a:rPr>
            </a:br>
            <a:r>
              <a:rPr lang="en-US" sz="2000" dirty="0" smtClean="0">
                <a:solidFill>
                  <a:schemeClr val="bg1"/>
                </a:solidFill>
                <a:effectLst>
                  <a:outerShdw blurRad="38100" dist="38100" dir="2700000" algn="tl">
                    <a:srgbClr val="000000">
                      <a:alpha val="43137"/>
                    </a:srgbClr>
                  </a:outerShdw>
                </a:effectLst>
                <a:latin typeface="Gabriola" panose="04040605051002020D02" pitchFamily="82" charset="0"/>
              </a:rPr>
              <a:t>Reduced by $52,000!</a:t>
            </a:r>
            <a:endParaRPr lang="en-US" sz="2000" dirty="0">
              <a:solidFill>
                <a:schemeClr val="bg1"/>
              </a:solidFill>
              <a:effectLst>
                <a:outerShdw blurRad="38100" dist="38100" dir="2700000" algn="tl">
                  <a:srgbClr val="000000">
                    <a:alpha val="43137"/>
                  </a:srgbClr>
                </a:outerShdw>
              </a:effectLst>
              <a:latin typeface="Gabriola" panose="04040605051002020D02" pitchFamily="82" charset="0"/>
            </a:endParaRPr>
          </a:p>
        </p:txBody>
      </p:sp>
      <p:sp>
        <p:nvSpPr>
          <p:cNvPr id="3" name="Subtitle 2"/>
          <p:cNvSpPr>
            <a:spLocks noGrp="1"/>
          </p:cNvSpPr>
          <p:nvPr>
            <p:ph type="subTitle" idx="1"/>
          </p:nvPr>
        </p:nvSpPr>
        <p:spPr>
          <a:xfrm>
            <a:off x="2438400" y="0"/>
            <a:ext cx="1966570" cy="1828800"/>
          </a:xfrm>
        </p:spPr>
        <p:txBody>
          <a:bodyPr anchor="ctr">
            <a:normAutofit/>
          </a:bodyPr>
          <a:lstStyle/>
          <a:p>
            <a:r>
              <a:rPr lang="en-US" sz="1400" b="1" dirty="0">
                <a:solidFill>
                  <a:schemeClr val="bg2">
                    <a:lumMod val="50000"/>
                  </a:schemeClr>
                </a:solidFill>
                <a:effectLst>
                  <a:outerShdw blurRad="38100" dist="38100" dir="2700000" algn="tl">
                    <a:schemeClr val="tx1"/>
                  </a:outerShdw>
                </a:effectLst>
                <a:latin typeface="Georgia" panose="02040502050405020303" pitchFamily="18" charset="0"/>
              </a:rPr>
              <a:t>5247 </a:t>
            </a:r>
            <a:r>
              <a:rPr lang="en-US" sz="1400" b="1" dirty="0" err="1">
                <a:solidFill>
                  <a:schemeClr val="bg2">
                    <a:lumMod val="50000"/>
                  </a:schemeClr>
                </a:solidFill>
                <a:effectLst>
                  <a:outerShdw blurRad="38100" dist="38100" dir="2700000" algn="tl">
                    <a:schemeClr val="tx1"/>
                  </a:outerShdw>
                </a:effectLst>
                <a:latin typeface="Georgia" panose="02040502050405020303" pitchFamily="18" charset="0"/>
              </a:rPr>
              <a:t>Ravencrest</a:t>
            </a:r>
            <a:r>
              <a:rPr lang="en-US" sz="1400" b="1" dirty="0">
                <a:solidFill>
                  <a:schemeClr val="bg2">
                    <a:lumMod val="50000"/>
                  </a:schemeClr>
                </a:solidFill>
                <a:effectLst>
                  <a:outerShdw blurRad="38100" dist="38100" dir="2700000" algn="tl">
                    <a:schemeClr val="tx1"/>
                  </a:outerShdw>
                </a:effectLst>
                <a:latin typeface="Georgia" panose="02040502050405020303" pitchFamily="18" charset="0"/>
              </a:rPr>
              <a:t> </a:t>
            </a:r>
            <a:r>
              <a:rPr lang="en-US" sz="1400" b="1" dirty="0" smtClean="0">
                <a:solidFill>
                  <a:schemeClr val="bg2">
                    <a:lumMod val="50000"/>
                  </a:schemeClr>
                </a:solidFill>
                <a:effectLst>
                  <a:outerShdw blurRad="38100" dist="38100" dir="2700000" algn="tl">
                    <a:schemeClr val="tx1"/>
                  </a:outerShdw>
                </a:effectLst>
                <a:latin typeface="Georgia" panose="02040502050405020303" pitchFamily="18" charset="0"/>
              </a:rPr>
              <a:t>Dr</a:t>
            </a:r>
          </a:p>
          <a:p>
            <a:endParaRPr lang="en-US" sz="1200" dirty="0">
              <a:solidFill>
                <a:schemeClr val="bg2">
                  <a:lumMod val="50000"/>
                </a:schemeClr>
              </a:solidFill>
              <a:effectLst>
                <a:outerShdw blurRad="38100" dist="38100" dir="2700000" algn="tl">
                  <a:schemeClr val="tx1"/>
                </a:outerShdw>
              </a:effectLst>
              <a:latin typeface="Georgia" panose="02040502050405020303" pitchFamily="18" charset="0"/>
            </a:endParaRPr>
          </a:p>
          <a:p>
            <a:r>
              <a:rPr lang="en-US" sz="1200" dirty="0" smtClean="0">
                <a:solidFill>
                  <a:schemeClr val="bg2">
                    <a:lumMod val="50000"/>
                  </a:schemeClr>
                </a:solidFill>
                <a:effectLst>
                  <a:outerShdw blurRad="38100" dist="38100" dir="2700000" algn="tl">
                    <a:schemeClr val="tx1"/>
                  </a:outerShdw>
                </a:effectLst>
                <a:latin typeface="Georgia" panose="02040502050405020303" pitchFamily="18" charset="0"/>
              </a:rPr>
              <a:t>Hollywood</a:t>
            </a:r>
            <a:r>
              <a:rPr lang="en-US" sz="1200" dirty="0" smtClean="0">
                <a:solidFill>
                  <a:schemeClr val="bg2">
                    <a:lumMod val="50000"/>
                  </a:schemeClr>
                </a:solidFill>
                <a:effectLst>
                  <a:outerShdw blurRad="38100" dist="38100" dir="2700000" algn="tl">
                    <a:schemeClr val="tx1"/>
                  </a:outerShdw>
                </a:effectLst>
                <a:latin typeface="Georgia" panose="02040502050405020303" pitchFamily="18" charset="0"/>
              </a:rPr>
              <a:t>, SC</a:t>
            </a:r>
          </a:p>
          <a:p>
            <a:endParaRPr lang="en-US" sz="1200" dirty="0" smtClean="0">
              <a:solidFill>
                <a:schemeClr val="bg2">
                  <a:lumMod val="50000"/>
                </a:schemeClr>
              </a:solidFill>
              <a:effectLst>
                <a:outerShdw blurRad="38100" dist="38100" dir="2700000" algn="tl">
                  <a:schemeClr val="tx1"/>
                </a:outerShdw>
              </a:effectLst>
              <a:latin typeface="Georgia" panose="02040502050405020303" pitchFamily="18" charset="0"/>
            </a:endParaRPr>
          </a:p>
          <a:p>
            <a:r>
              <a:rPr lang="en-US" sz="1200" dirty="0">
                <a:solidFill>
                  <a:schemeClr val="bg2">
                    <a:lumMod val="50000"/>
                  </a:schemeClr>
                </a:solidFill>
                <a:effectLst>
                  <a:outerShdw blurRad="38100" dist="38100" dir="2700000" algn="tl">
                    <a:schemeClr val="tx1"/>
                  </a:outerShdw>
                </a:effectLst>
                <a:latin typeface="Georgia" panose="02040502050405020303" pitchFamily="18" charset="0"/>
              </a:rPr>
              <a:t>MLS# </a:t>
            </a:r>
            <a:r>
              <a:rPr lang="en-US" sz="1200" dirty="0" smtClean="0">
                <a:solidFill>
                  <a:schemeClr val="bg2">
                    <a:lumMod val="50000"/>
                  </a:schemeClr>
                </a:solidFill>
                <a:effectLst>
                  <a:outerShdw blurRad="38100" dist="38100" dir="2700000" algn="tl">
                    <a:schemeClr val="tx1"/>
                  </a:outerShdw>
                </a:effectLst>
                <a:latin typeface="Georgia" panose="02040502050405020303" pitchFamily="18" charset="0"/>
              </a:rPr>
              <a:t>1424917</a:t>
            </a:r>
          </a:p>
          <a:p>
            <a:endParaRPr lang="en-US" sz="1200" dirty="0" smtClean="0">
              <a:solidFill>
                <a:schemeClr val="bg2">
                  <a:lumMod val="50000"/>
                </a:schemeClr>
              </a:solidFill>
              <a:effectLst>
                <a:outerShdw blurRad="38100" dist="38100" dir="2700000" algn="tl">
                  <a:schemeClr val="tx1"/>
                </a:outerShdw>
              </a:effectLst>
              <a:latin typeface="Georgia" panose="02040502050405020303" pitchFamily="18" charset="0"/>
            </a:endParaRPr>
          </a:p>
          <a:p>
            <a:r>
              <a:rPr lang="en-US" sz="1200" dirty="0" smtClean="0">
                <a:solidFill>
                  <a:schemeClr val="bg2">
                    <a:lumMod val="50000"/>
                  </a:schemeClr>
                </a:solidFill>
                <a:effectLst>
                  <a:outerShdw blurRad="38100" dist="38100" dir="2700000" algn="tl">
                    <a:schemeClr val="tx1"/>
                  </a:outerShdw>
                </a:effectLst>
                <a:latin typeface="Georgia" panose="02040502050405020303" pitchFamily="18" charset="0"/>
              </a:rPr>
              <a:t>$185,000</a:t>
            </a:r>
            <a:endParaRPr lang="en-US" sz="1200" dirty="0">
              <a:solidFill>
                <a:schemeClr val="bg2">
                  <a:lumMod val="50000"/>
                </a:schemeClr>
              </a:solidFill>
              <a:effectLst>
                <a:outerShdw blurRad="38100" dist="38100" dir="2700000" algn="tl">
                  <a:schemeClr val="tx1"/>
                </a:outerShdw>
              </a:effectLst>
              <a:latin typeface="Georgia" panose="02040502050405020303" pitchFamily="18" charset="0"/>
            </a:endParaRP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192" y="1856232"/>
            <a:ext cx="1889760" cy="1417320"/>
          </a:xfrm>
          <a:prstGeom prst="rect">
            <a:avLst/>
          </a:prstGeom>
          <a:ln>
            <a:solidFill>
              <a:schemeClr val="bg1"/>
            </a:solidFill>
          </a:ln>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2192" y="3300984"/>
            <a:ext cx="1889760" cy="1417320"/>
          </a:xfrm>
          <a:prstGeom prst="rect">
            <a:avLst/>
          </a:prstGeom>
          <a:ln>
            <a:solidFill>
              <a:schemeClr val="bg1"/>
            </a:solidFill>
          </a:ln>
        </p:spPr>
      </p:pic>
      <p:sp>
        <p:nvSpPr>
          <p:cNvPr id="11" name="Rectangle 10"/>
          <p:cNvSpPr/>
          <p:nvPr/>
        </p:nvSpPr>
        <p:spPr>
          <a:xfrm>
            <a:off x="1901952" y="1981200"/>
            <a:ext cx="3066287" cy="5478423"/>
          </a:xfrm>
          <a:prstGeom prst="rect">
            <a:avLst/>
          </a:prstGeom>
        </p:spPr>
        <p:txBody>
          <a:bodyPr wrap="square" anchor="ctr">
            <a:spAutoFit/>
          </a:bodyPr>
          <a:lstStyle/>
          <a:p>
            <a:pPr algn="ctr"/>
            <a:r>
              <a:rPr lang="en-US" sz="1250" dirty="0">
                <a:latin typeface="Georgia" panose="02040502050405020303" pitchFamily="18" charset="0"/>
              </a:rPr>
              <a:t>One level house on private .37 acre lot that backs up to private horse farm. Country living under a half hour drive to downtown Charleston. The house has beautiful hard wood floors through out with the exception of the laundry room, kitchen and bathrooms which all have ceramic tile. This is a nice open floor plan with a bar top where you can sit and converse with the chef while cooking dinner. The large kitchen has stainless </a:t>
            </a:r>
            <a:r>
              <a:rPr lang="en-US" sz="1250" dirty="0" smtClean="0">
                <a:latin typeface="Georgia" panose="02040502050405020303" pitchFamily="18" charset="0"/>
              </a:rPr>
              <a:t>steel </a:t>
            </a:r>
            <a:r>
              <a:rPr lang="en-US" sz="1250" dirty="0">
                <a:latin typeface="Georgia" panose="02040502050405020303" pitchFamily="18" charset="0"/>
              </a:rPr>
              <a:t>appliances, wood cabinets and a tile back splash. The master bedroom is a good size with plenty of windows to let the light shine through. The master bath has dual vanities and custom tile back splash in the shower and behind the sink. The other 3 bedrooms are set at the back of the house away from the master. A well appointed full bath is accessible through the hallway leading to the bedrooms. This home is tastefully painted and low maintenance. There is a huge back and side yard which are fenced in. There is a fire pit in the back yard as well. There is also a storage shed in the back yard. Don't miss awesome house in a quiet private setting.</a:t>
            </a:r>
            <a:endParaRPr lang="en-US" sz="1250" dirty="0">
              <a:latin typeface="Georgia" panose="02040502050405020303" pitchFamily="18" charset="0"/>
            </a:endParaRPr>
          </a:p>
        </p:txBody>
      </p:sp>
      <p:pic>
        <p:nvPicPr>
          <p:cNvPr id="1026" name="Picture 2"/>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2978056" y="8534400"/>
            <a:ext cx="901887" cy="476349"/>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11"/>
          <p:cNvSpPr/>
          <p:nvPr/>
        </p:nvSpPr>
        <p:spPr>
          <a:xfrm>
            <a:off x="0" y="8449394"/>
            <a:ext cx="2521291" cy="615553"/>
          </a:xfrm>
          <a:prstGeom prst="rect">
            <a:avLst/>
          </a:prstGeom>
        </p:spPr>
        <p:txBody>
          <a:bodyPr wrap="square">
            <a:spAutoFit/>
          </a:bodyPr>
          <a:lstStyle/>
          <a:p>
            <a:r>
              <a:rPr lang="en-US" sz="1200" dirty="0"/>
              <a:t>Rob Sturm</a:t>
            </a:r>
          </a:p>
          <a:p>
            <a:r>
              <a:rPr lang="en-US" sz="1050" dirty="0" smtClean="0"/>
              <a:t>M 843-478-2404</a:t>
            </a:r>
          </a:p>
          <a:p>
            <a:r>
              <a:rPr lang="en-US" sz="1050" dirty="0"/>
              <a:t>rsturm@century21properties.com</a:t>
            </a:r>
          </a:p>
        </p:txBody>
      </p:sp>
      <p:sp>
        <p:nvSpPr>
          <p:cNvPr id="14" name="Rectangle 13"/>
          <p:cNvSpPr/>
          <p:nvPr/>
        </p:nvSpPr>
        <p:spPr>
          <a:xfrm>
            <a:off x="4336708" y="8449394"/>
            <a:ext cx="2521291" cy="615553"/>
          </a:xfrm>
          <a:prstGeom prst="rect">
            <a:avLst/>
          </a:prstGeom>
        </p:spPr>
        <p:txBody>
          <a:bodyPr wrap="square">
            <a:spAutoFit/>
          </a:bodyPr>
          <a:lstStyle/>
          <a:p>
            <a:pPr algn="r"/>
            <a:r>
              <a:rPr lang="en-US" sz="1200" dirty="0"/>
              <a:t>Bud </a:t>
            </a:r>
            <a:r>
              <a:rPr lang="en-US" sz="1200" dirty="0" smtClean="0"/>
              <a:t>Poston</a:t>
            </a:r>
          </a:p>
          <a:p>
            <a:pPr algn="r"/>
            <a:r>
              <a:rPr lang="en-US" sz="1050" dirty="0"/>
              <a:t>M 843-697-3786</a:t>
            </a:r>
            <a:endParaRPr lang="en-US" sz="1050" dirty="0" smtClean="0"/>
          </a:p>
          <a:p>
            <a:pPr algn="r"/>
            <a:r>
              <a:rPr lang="en-US" sz="1050" dirty="0"/>
              <a:t>bposton@century21properties.com</a:t>
            </a:r>
          </a:p>
        </p:txBody>
      </p:sp>
      <p:sp>
        <p:nvSpPr>
          <p:cNvPr id="13" name="Rectangle 12"/>
          <p:cNvSpPr/>
          <p:nvPr/>
        </p:nvSpPr>
        <p:spPr>
          <a:xfrm>
            <a:off x="1714500" y="8991600"/>
            <a:ext cx="3429000" cy="184666"/>
          </a:xfrm>
          <a:prstGeom prst="rect">
            <a:avLst/>
          </a:prstGeom>
        </p:spPr>
        <p:txBody>
          <a:bodyPr>
            <a:spAutoFit/>
          </a:bodyPr>
          <a:lstStyle/>
          <a:p>
            <a:pPr algn="ctr"/>
            <a:r>
              <a:rPr lang="en-US" sz="600" dirty="0"/>
              <a:t>Century 21 Properties Plus | 3301 Salterbeck St Suite 100 | Mt. Pleasant, SC 29466</a:t>
            </a:r>
          </a:p>
        </p:txBody>
      </p:sp>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952535" y="1856232"/>
            <a:ext cx="1889760" cy="1417320"/>
          </a:xfrm>
          <a:prstGeom prst="rect">
            <a:avLst/>
          </a:prstGeom>
          <a:ln>
            <a:solidFill>
              <a:schemeClr val="bg1"/>
            </a:solidFill>
          </a:ln>
        </p:spPr>
      </p:pic>
      <p:pic>
        <p:nvPicPr>
          <p:cNvPr id="25" name="Picture 24"/>
          <p:cNvPicPr>
            <a:picLocks noChangeAspect="1"/>
          </p:cNvPicPr>
          <p:nvPr/>
        </p:nvPicPr>
        <p:blipFill rotWithShape="1">
          <a:blip r:embed="rId8">
            <a:extLst>
              <a:ext uri="{28A0092B-C50C-407E-A947-70E740481C1C}">
                <a14:useLocalDpi xmlns:a14="http://schemas.microsoft.com/office/drawing/2010/main" val="0"/>
              </a:ext>
            </a:extLst>
          </a:blip>
          <a:srcRect l="6744" t="4272" b="1"/>
          <a:stretch/>
        </p:blipFill>
        <p:spPr>
          <a:xfrm>
            <a:off x="9067800" y="1371600"/>
            <a:ext cx="1661770" cy="2209800"/>
          </a:xfrm>
          <a:prstGeom prst="rect">
            <a:avLst/>
          </a:prstGeom>
          <a:ln>
            <a:solidFill>
              <a:schemeClr val="bg1"/>
            </a:solidFill>
          </a:ln>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874249" y="7630838"/>
            <a:ext cx="1097278" cy="822959"/>
          </a:xfrm>
          <a:prstGeom prst="rect">
            <a:avLst/>
          </a:prstGeom>
          <a:ln>
            <a:solidFill>
              <a:schemeClr val="bg1"/>
            </a:solidFill>
          </a:ln>
        </p:spPr>
      </p:pic>
      <p:pic>
        <p:nvPicPr>
          <p:cNvPr id="22" name="Picture 2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449090" y="7635241"/>
            <a:ext cx="1085539" cy="814153"/>
          </a:xfrm>
          <a:prstGeom prst="rect">
            <a:avLst/>
          </a:prstGeom>
          <a:ln>
            <a:solidFill>
              <a:schemeClr val="bg1"/>
            </a:solidFill>
          </a:ln>
        </p:spPr>
      </p:pic>
      <p:pic>
        <p:nvPicPr>
          <p:cNvPr id="23" name="Picture 2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311147" y="7631974"/>
            <a:ext cx="1094251" cy="820687"/>
          </a:xfrm>
          <a:prstGeom prst="rect">
            <a:avLst/>
          </a:prstGeom>
          <a:ln>
            <a:solidFill>
              <a:schemeClr val="bg1"/>
            </a:solidFill>
          </a:ln>
        </p:spPr>
      </p:pic>
      <p:pic>
        <p:nvPicPr>
          <p:cNvPr id="24" name="Picture 2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745017" y="7630838"/>
            <a:ext cx="1097278" cy="822959"/>
          </a:xfrm>
          <a:prstGeom prst="rect">
            <a:avLst/>
          </a:prstGeom>
          <a:ln>
            <a:solidFill>
              <a:schemeClr val="bg1"/>
            </a:solidFill>
          </a:ln>
        </p:spPr>
      </p:pic>
      <p:pic>
        <p:nvPicPr>
          <p:cNvPr id="26" name="Picture 2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2192" y="7630838"/>
            <a:ext cx="1097278" cy="822959"/>
          </a:xfrm>
          <a:prstGeom prst="rect">
            <a:avLst/>
          </a:prstGeom>
          <a:ln>
            <a:solidFill>
              <a:schemeClr val="bg1"/>
            </a:solidFill>
          </a:ln>
        </p:spPr>
      </p:pic>
      <p:pic>
        <p:nvPicPr>
          <p:cNvPr id="30" name="Picture 29"/>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404970" y="0"/>
            <a:ext cx="2438400" cy="1828800"/>
          </a:xfrm>
          <a:prstGeom prst="rect">
            <a:avLst/>
          </a:prstGeom>
          <a:ln>
            <a:solidFill>
              <a:schemeClr val="bg1"/>
            </a:solidFill>
          </a:ln>
        </p:spPr>
      </p:pic>
      <p:pic>
        <p:nvPicPr>
          <p:cNvPr id="31" name="Picture 30"/>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4953610" y="3300984"/>
            <a:ext cx="1889760" cy="1417320"/>
          </a:xfrm>
          <a:prstGeom prst="rect">
            <a:avLst/>
          </a:prstGeom>
          <a:ln>
            <a:solidFill>
              <a:schemeClr val="bg1"/>
            </a:solidFill>
          </a:ln>
        </p:spPr>
      </p:pic>
      <p:pic>
        <p:nvPicPr>
          <p:cNvPr id="32" name="Picture 3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2192" y="4745736"/>
            <a:ext cx="1889760" cy="1417320"/>
          </a:xfrm>
          <a:prstGeom prst="rect">
            <a:avLst/>
          </a:prstGeom>
          <a:ln>
            <a:solidFill>
              <a:schemeClr val="bg1"/>
            </a:solidFill>
          </a:ln>
        </p:spPr>
      </p:pic>
      <p:pic>
        <p:nvPicPr>
          <p:cNvPr id="33" name="Picture 32"/>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4952535" y="4745736"/>
            <a:ext cx="1889760" cy="1417320"/>
          </a:xfrm>
          <a:prstGeom prst="rect">
            <a:avLst/>
          </a:prstGeom>
          <a:ln>
            <a:solidFill>
              <a:schemeClr val="bg1"/>
            </a:solidFill>
          </a:ln>
        </p:spPr>
      </p:pic>
      <p:pic>
        <p:nvPicPr>
          <p:cNvPr id="34" name="Picture 33"/>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12192" y="6190488"/>
            <a:ext cx="1889760" cy="1417320"/>
          </a:xfrm>
          <a:prstGeom prst="rect">
            <a:avLst/>
          </a:prstGeom>
          <a:ln>
            <a:solidFill>
              <a:schemeClr val="bg1"/>
            </a:solidFill>
          </a:ln>
        </p:spPr>
      </p:pic>
      <p:pic>
        <p:nvPicPr>
          <p:cNvPr id="35" name="Picture 34"/>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4952535" y="6190488"/>
            <a:ext cx="1889760" cy="1417320"/>
          </a:xfrm>
          <a:prstGeom prst="rect">
            <a:avLst/>
          </a:prstGeom>
          <a:ln>
            <a:solidFill>
              <a:schemeClr val="bg1"/>
            </a:solidFill>
          </a:ln>
        </p:spPr>
      </p:pic>
    </p:spTree>
    <p:extLst>
      <p:ext uri="{BB962C8B-B14F-4D97-AF65-F5344CB8AC3E}">
        <p14:creationId xmlns:p14="http://schemas.microsoft.com/office/powerpoint/2010/main" val="20155506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193</TotalTime>
  <Words>262</Words>
  <Application>Microsoft Office PowerPoint</Application>
  <PresentationFormat>On-screen Show (4:3)</PresentationFormat>
  <Paragraphs>16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Waterfront with Dock on Tidal Creek Reduced by $52,000!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Stono Ferry Retreat</dc:title>
  <dc:creator>CVH360</dc:creator>
  <cp:lastModifiedBy>atp1313@gmail.com</cp:lastModifiedBy>
  <cp:revision>10</cp:revision>
  <dcterms:created xsi:type="dcterms:W3CDTF">2006-08-16T00:00:00Z</dcterms:created>
  <dcterms:modified xsi:type="dcterms:W3CDTF">2014-10-02T12:41:09Z</dcterms:modified>
</cp:coreProperties>
</file>