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36" y="-15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625536"/>
          </a:xfrm>
          <a:prstGeom prst="rect">
            <a:avLst/>
          </a:prstGeom>
        </p:spPr>
      </p:pic>
      <p:sp>
        <p:nvSpPr>
          <p:cNvPr id="3" name="Subtitle 2"/>
          <p:cNvSpPr>
            <a:spLocks noGrp="1"/>
          </p:cNvSpPr>
          <p:nvPr>
            <p:ph type="subTitle" idx="1"/>
          </p:nvPr>
        </p:nvSpPr>
        <p:spPr>
          <a:xfrm>
            <a:off x="228600" y="-45720"/>
            <a:ext cx="7772400" cy="829397"/>
          </a:xfrm>
          <a:noFill/>
        </p:spPr>
        <p:txBody>
          <a:bodyPr>
            <a:noAutofit/>
          </a:bodyPr>
          <a:lstStyle/>
          <a:p>
            <a:r>
              <a:rPr lang="en-US" sz="3000" b="1" i="1" dirty="0">
                <a:solidFill>
                  <a:schemeClr val="bg1"/>
                </a:solidFill>
                <a:latin typeface="Arial" panose="020B0604020202020204" pitchFamily="34" charset="0"/>
                <a:cs typeface="Arial" panose="020B0604020202020204" pitchFamily="34" charset="0"/>
              </a:rPr>
              <a:t>360° Deepwater Views</a:t>
            </a:r>
          </a:p>
        </p:txBody>
      </p:sp>
      <p:sp>
        <p:nvSpPr>
          <p:cNvPr id="4" name="Rectangle 3"/>
          <p:cNvSpPr/>
          <p:nvPr/>
        </p:nvSpPr>
        <p:spPr>
          <a:xfrm>
            <a:off x="117938" y="5738604"/>
            <a:ext cx="7993725" cy="2215991"/>
          </a:xfrm>
          <a:prstGeom prst="rect">
            <a:avLst/>
          </a:prstGeom>
        </p:spPr>
        <p:txBody>
          <a:bodyPr wrap="square" anchor="ctr">
            <a:spAutoFit/>
          </a:bodyPr>
          <a:lstStyle/>
          <a:p>
            <a:pPr algn="ctr"/>
            <a:r>
              <a:rPr lang="en-US" sz="1150" dirty="0">
                <a:solidFill>
                  <a:srgbClr val="003159"/>
                </a:solidFill>
                <a:latin typeface="Arial" panose="020B0604020202020204" pitchFamily="34" charset="0"/>
                <a:cs typeface="Arial" panose="020B0604020202020204" pitchFamily="34" charset="0"/>
              </a:rPr>
              <a:t>Prepare to daydream while enjoying the 360 degree views from every level of this home! Whether you start your day watching a shrimp boat head out to sea on the Atlantic Ocean, or you are admiring the sun setting over the Intracoastal Waterway and Hamlin Creek as the Ravenel Bridge disappears into the night, every day creates a new scene. 526 Palm Blvd is on the south end of Isle of Palms, close to Breach Inlet and Sullivan's Island. Newly constructed in 2017, this custom home sits on a spacious corner lot, just across Palm Blvd from Hamlin Creek with an unobstructed view of the Atlantic Ocean on the other side and is just steps away from easy beach access. Uniquely designed to maximize views, this reverse floorplan is ideal for a private residence or investment property. </a:t>
            </a:r>
            <a:r>
              <a:rPr lang="en-US" sz="1150">
                <a:solidFill>
                  <a:srgbClr val="003159"/>
                </a:solidFill>
                <a:latin typeface="Arial" panose="020B0604020202020204" pitchFamily="34" charset="0"/>
                <a:cs typeface="Arial" panose="020B0604020202020204" pitchFamily="34" charset="0"/>
              </a:rPr>
              <a:t>($200k</a:t>
            </a:r>
            <a:r>
              <a:rPr lang="en-US" sz="1150" dirty="0">
                <a:solidFill>
                  <a:srgbClr val="003159"/>
                </a:solidFill>
                <a:latin typeface="Arial" panose="020B0604020202020204" pitchFamily="34" charset="0"/>
                <a:cs typeface="Arial" panose="020B0604020202020204" pitchFamily="34" charset="0"/>
              </a:rPr>
              <a:t>/year in estimated rental income). </a:t>
            </a:r>
          </a:p>
          <a:p>
            <a:pPr algn="ctr"/>
            <a:endParaRPr lang="en-US" sz="1150" dirty="0">
              <a:solidFill>
                <a:srgbClr val="003159"/>
              </a:solidFill>
              <a:latin typeface="Arial" panose="020B0604020202020204" pitchFamily="34" charset="0"/>
              <a:cs typeface="Arial" panose="020B0604020202020204" pitchFamily="34" charset="0"/>
            </a:endParaRPr>
          </a:p>
          <a:p>
            <a:pPr algn="ctr"/>
            <a:r>
              <a:rPr lang="en-US" sz="1150" dirty="0">
                <a:solidFill>
                  <a:srgbClr val="003159"/>
                </a:solidFill>
                <a:latin typeface="Arial" panose="020B0604020202020204" pitchFamily="34" charset="0"/>
                <a:cs typeface="Arial" panose="020B0604020202020204" pitchFamily="34" charset="0"/>
              </a:rPr>
              <a:t>A $5000 Lender Credit is available and will be applied towards the buyer's closing costs and pre-</a:t>
            </a:r>
            <a:r>
              <a:rPr lang="en-US" sz="1150" dirty="0" err="1">
                <a:solidFill>
                  <a:srgbClr val="003159"/>
                </a:solidFill>
                <a:latin typeface="Arial" panose="020B0604020202020204" pitchFamily="34" charset="0"/>
                <a:cs typeface="Arial" panose="020B0604020202020204" pitchFamily="34" charset="0"/>
              </a:rPr>
              <a:t>paids</a:t>
            </a:r>
            <a:r>
              <a:rPr lang="en-US" sz="1150" dirty="0">
                <a:solidFill>
                  <a:srgbClr val="003159"/>
                </a:solidFill>
                <a:latin typeface="Arial" panose="020B0604020202020204" pitchFamily="34" charset="0"/>
                <a:cs typeface="Arial" panose="020B0604020202020204" pitchFamily="34" charset="0"/>
              </a:rPr>
              <a:t> if the buyer chooses to use the seller's preferred lender. This credit is in addition to any negotiated seller concessions.</a:t>
            </a:r>
          </a:p>
          <a:p>
            <a:pPr algn="ctr"/>
            <a:endParaRPr lang="en-US" sz="1150" dirty="0">
              <a:solidFill>
                <a:srgbClr val="003159"/>
              </a:solidFill>
              <a:latin typeface="Arial" panose="020B0604020202020204" pitchFamily="34" charset="0"/>
              <a:cs typeface="Arial" panose="020B0604020202020204" pitchFamily="34" charset="0"/>
            </a:endParaRPr>
          </a:p>
          <a:p>
            <a:pPr algn="ctr"/>
            <a:r>
              <a:rPr lang="en-US" sz="1150" dirty="0">
                <a:solidFill>
                  <a:srgbClr val="003159"/>
                </a:solidFill>
                <a:latin typeface="Arial" panose="020B0604020202020204" pitchFamily="34" charset="0"/>
                <a:cs typeface="Arial" panose="020B0604020202020204" pitchFamily="34" charset="0"/>
              </a:rPr>
              <a:t>Check out the full 3D tour: https://my.matterport.com/show/?m=V83MFiY6LTB</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895003"/>
            <a:ext cx="8001000"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526 Palm Boulevard</a:t>
            </a:r>
            <a:b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Wild Dunes | Isle of Palms, SC 29451 | MLS# 20025525 | $3,300,000</a:t>
            </a:r>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17938"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a:extLst>
              <a:ext uri="{FF2B5EF4-FFF2-40B4-BE49-F238E27FC236}">
                <a16:creationId xmlns:a16="http://schemas.microsoft.com/office/drawing/2014/main" id="{7893AD17-8459-449B-8762-DFDA6F4C329B}"/>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360420"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17938"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739179"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a:extLst>
              <a:ext uri="{FF2B5EF4-FFF2-40B4-BE49-F238E27FC236}">
                <a16:creationId xmlns:a16="http://schemas.microsoft.com/office/drawing/2014/main" id="{3DB1FFF7-666D-46DF-89CF-62FC6CA609C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739179"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B8B00441-0545-4DF3-A31F-4EC983D9C9B3}"/>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981661"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7">
            <a:extLst>
              <a:ext uri="{FF2B5EF4-FFF2-40B4-BE49-F238E27FC236}">
                <a16:creationId xmlns:a16="http://schemas.microsoft.com/office/drawing/2014/main" id="{4324BA1A-429C-4A67-B72B-D713CF69CF19}"/>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6602903"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81661"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602903"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60420"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TotalTime>
  <Words>273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2020-11-16T22:29:21Z</dcterms:modified>
</cp:coreProperties>
</file>