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15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556" y="7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11/25/2020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11/25/2020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11/25/2020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11/25/2020</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8229600" cy="4625536"/>
          </a:xfrm>
          <a:prstGeom prst="rect">
            <a:avLst/>
          </a:prstGeom>
        </p:spPr>
      </p:pic>
      <p:sp>
        <p:nvSpPr>
          <p:cNvPr id="3" name="Subtitle 2"/>
          <p:cNvSpPr>
            <a:spLocks noGrp="1"/>
          </p:cNvSpPr>
          <p:nvPr>
            <p:ph type="subTitle" idx="1"/>
          </p:nvPr>
        </p:nvSpPr>
        <p:spPr>
          <a:xfrm>
            <a:off x="228600" y="-45720"/>
            <a:ext cx="7772400" cy="829397"/>
          </a:xfrm>
          <a:noFill/>
        </p:spPr>
        <p:txBody>
          <a:bodyPr>
            <a:noAutofit/>
          </a:bodyPr>
          <a:lstStyle/>
          <a:p>
            <a:r>
              <a:rPr lang="en-US" sz="3000" b="1" i="1" dirty="0">
                <a:solidFill>
                  <a:schemeClr val="bg1"/>
                </a:solidFill>
                <a:latin typeface="Arial" panose="020B0604020202020204" pitchFamily="34" charset="0"/>
                <a:cs typeface="Arial" panose="020B0604020202020204" pitchFamily="34" charset="0"/>
              </a:rPr>
              <a:t>360° Deepwater Views</a:t>
            </a:r>
          </a:p>
        </p:txBody>
      </p:sp>
      <p:sp>
        <p:nvSpPr>
          <p:cNvPr id="4" name="Rectangle 3"/>
          <p:cNvSpPr/>
          <p:nvPr/>
        </p:nvSpPr>
        <p:spPr>
          <a:xfrm>
            <a:off x="117938" y="5738604"/>
            <a:ext cx="7993725" cy="2215991"/>
          </a:xfrm>
          <a:prstGeom prst="rect">
            <a:avLst/>
          </a:prstGeom>
        </p:spPr>
        <p:txBody>
          <a:bodyPr wrap="square" anchor="ctr">
            <a:spAutoFit/>
          </a:bodyPr>
          <a:lstStyle/>
          <a:p>
            <a:pPr algn="ctr"/>
            <a:r>
              <a:rPr lang="en-US" sz="1150" dirty="0">
                <a:solidFill>
                  <a:srgbClr val="003159"/>
                </a:solidFill>
                <a:latin typeface="Arial" panose="020B0604020202020204" pitchFamily="34" charset="0"/>
                <a:cs typeface="Arial" panose="020B0604020202020204" pitchFamily="34" charset="0"/>
              </a:rPr>
              <a:t>Prepare to daydream while enjoying the 360 degree views from every level of this home! Whether you start your day watching a shrimp boat head out to sea on the Atlantic Ocean, or you are admiring the sun setting over the Intracoastal Waterway as the Ravenel Bridge disappears into the night, every day creates a new scene. 526 Palm Blvd is on the south end of Isle of Palms, close to Breach Inlet and Sullivan's Island. Newly constructed in 2017, this custom home sits on a spacious corner lot, just across Palm Blvd from Hamlin Creek and has amazing views of the Atlantic Ocean on the other side as it is just steps away from easy beach access. Uniquely designed to maximize views with a reverse floor plan, the layout is ideal for a private residence or investment property. ($200k+/year in estimated rental income)</a:t>
            </a:r>
          </a:p>
          <a:p>
            <a:pPr algn="ctr"/>
            <a:endParaRPr lang="en-US" sz="1150" dirty="0">
              <a:solidFill>
                <a:srgbClr val="003159"/>
              </a:solidFill>
              <a:latin typeface="Arial" panose="020B0604020202020204" pitchFamily="34" charset="0"/>
              <a:cs typeface="Arial" panose="020B0604020202020204" pitchFamily="34" charset="0"/>
            </a:endParaRPr>
          </a:p>
          <a:p>
            <a:pPr algn="ctr"/>
            <a:r>
              <a:rPr lang="en-US" sz="1150" dirty="0">
                <a:solidFill>
                  <a:srgbClr val="003159"/>
                </a:solidFill>
                <a:latin typeface="Arial" panose="020B0604020202020204" pitchFamily="34" charset="0"/>
                <a:cs typeface="Arial" panose="020B0604020202020204" pitchFamily="34" charset="0"/>
              </a:rPr>
              <a:t>A $5000 Lender Credit is available and will be applied towards the buyer's closing costs and pre-</a:t>
            </a:r>
            <a:r>
              <a:rPr lang="en-US" sz="1150" dirty="0" err="1">
                <a:solidFill>
                  <a:srgbClr val="003159"/>
                </a:solidFill>
                <a:latin typeface="Arial" panose="020B0604020202020204" pitchFamily="34" charset="0"/>
                <a:cs typeface="Arial" panose="020B0604020202020204" pitchFamily="34" charset="0"/>
              </a:rPr>
              <a:t>paids</a:t>
            </a:r>
            <a:r>
              <a:rPr lang="en-US" sz="1150" dirty="0">
                <a:solidFill>
                  <a:srgbClr val="003159"/>
                </a:solidFill>
                <a:latin typeface="Arial" panose="020B0604020202020204" pitchFamily="34" charset="0"/>
                <a:cs typeface="Arial" panose="020B0604020202020204" pitchFamily="34" charset="0"/>
              </a:rPr>
              <a:t> if the buyer chooses to use the seller's preferred lender. </a:t>
            </a:r>
            <a:r>
              <a:rPr lang="en-US" sz="1150">
                <a:solidFill>
                  <a:srgbClr val="003159"/>
                </a:solidFill>
                <a:latin typeface="Arial" panose="020B0604020202020204" pitchFamily="34" charset="0"/>
                <a:cs typeface="Arial" panose="020B0604020202020204" pitchFamily="34" charset="0"/>
              </a:rPr>
              <a:t>This credit is in addition to any negotiated seller concessions.</a:t>
            </a:r>
          </a:p>
          <a:p>
            <a:pPr algn="ctr"/>
            <a:endParaRPr lang="en-US" sz="1150" dirty="0">
              <a:solidFill>
                <a:srgbClr val="003159"/>
              </a:solidFill>
              <a:latin typeface="Arial" panose="020B0604020202020204" pitchFamily="34" charset="0"/>
              <a:cs typeface="Arial" panose="020B0604020202020204" pitchFamily="34" charset="0"/>
            </a:endParaRPr>
          </a:p>
          <a:p>
            <a:pPr algn="ctr"/>
            <a:r>
              <a:rPr lang="en-US" sz="1150" dirty="0">
                <a:solidFill>
                  <a:srgbClr val="003159"/>
                </a:solidFill>
                <a:latin typeface="Arial" panose="020B0604020202020204" pitchFamily="34" charset="0"/>
                <a:cs typeface="Arial" panose="020B0604020202020204" pitchFamily="34" charset="0"/>
              </a:rPr>
              <a:t>Check out the full 3D tour: https://my.matterport.com/show/?m=V83MFiY6LTB</a:t>
            </a:r>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522952" y="9063673"/>
            <a:ext cx="705116"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798329" y="9063673"/>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1200" b="1" dirty="0">
                <a:solidFill>
                  <a:srgbClr val="003159"/>
                </a:solidFill>
                <a:latin typeface="Arial" pitchFamily="34" charset="0"/>
                <a:cs typeface="Arial" pitchFamily="34" charset="0"/>
              </a:rPr>
              <a:t>Whitley Boyd</a:t>
            </a:r>
          </a:p>
          <a:p>
            <a:pPr algn="ctr" defTabSz="914400" fontAlgn="base">
              <a:spcBef>
                <a:spcPct val="0"/>
              </a:spcBef>
              <a:spcAft>
                <a:spcPct val="0"/>
              </a:spcAft>
            </a:pPr>
            <a:endParaRPr lang="en-US" altLang="en-US" sz="500" b="1" dirty="0">
              <a:solidFill>
                <a:srgbClr val="003159"/>
              </a:solidFill>
              <a:latin typeface="Arial" pitchFamily="34" charset="0"/>
              <a:cs typeface="Arial" pitchFamily="34" charset="0"/>
            </a:endParaRPr>
          </a:p>
          <a:p>
            <a:pPr algn="ctr" defTabSz="914400" fontAlgn="base">
              <a:spcBef>
                <a:spcPct val="0"/>
              </a:spcBef>
              <a:spcAft>
                <a:spcPct val="0"/>
              </a:spcAft>
            </a:pPr>
            <a:r>
              <a:rPr lang="en-US" altLang="en-US" sz="1100" dirty="0">
                <a:solidFill>
                  <a:srgbClr val="003159"/>
                </a:solidFill>
                <a:latin typeface="Arial" pitchFamily="34" charset="0"/>
                <a:cs typeface="Arial" pitchFamily="34" charset="0"/>
              </a:rPr>
              <a:t>(843) 324-4761</a:t>
            </a:r>
          </a:p>
          <a:p>
            <a:pPr algn="ctr" defTabSz="914400" fontAlgn="base">
              <a:spcBef>
                <a:spcPct val="0"/>
              </a:spcBef>
              <a:spcAft>
                <a:spcPct val="0"/>
              </a:spcAft>
            </a:pPr>
            <a:r>
              <a:rPr lang="en-US" altLang="en-US" sz="1100" dirty="0">
                <a:solidFill>
                  <a:srgbClr val="003159"/>
                </a:solidFill>
                <a:latin typeface="Arial" pitchFamily="34" charset="0"/>
                <a:cs typeface="Arial" pitchFamily="34" charset="0"/>
              </a:rPr>
              <a:t>WBoyd@CarolinaOne.com</a:t>
            </a:r>
          </a:p>
          <a:p>
            <a:pPr algn="ctr" defTabSz="914400" fontAlgn="base">
              <a:spcBef>
                <a:spcPct val="0"/>
              </a:spcBef>
              <a:spcAft>
                <a:spcPct val="0"/>
              </a:spcAft>
            </a:pPr>
            <a:r>
              <a:rPr lang="en-US" altLang="en-US" sz="1100" dirty="0">
                <a:solidFill>
                  <a:srgbClr val="003159"/>
                </a:solidFill>
                <a:latin typeface="Arial" pitchFamily="34" charset="0"/>
                <a:cs typeface="Arial" pitchFamily="34" charset="0"/>
              </a:rPr>
              <a:t>www.PropertiesofCHS.com</a:t>
            </a:r>
            <a:endParaRPr lang="en-US" altLang="en-US" dirty="0">
              <a:solidFill>
                <a:srgbClr val="003159"/>
              </a:solidFill>
              <a:latin typeface="Arial" pitchFamily="34" charset="0"/>
              <a:cs typeface="Arial" pitchFamily="34" charset="0"/>
            </a:endParaRPr>
          </a:p>
        </p:txBody>
      </p:sp>
      <p:sp>
        <p:nvSpPr>
          <p:cNvPr id="6" name="Text Box 4"/>
          <p:cNvSpPr txBox="1">
            <a:spLocks noChangeArrowheads="1"/>
          </p:cNvSpPr>
          <p:nvPr/>
        </p:nvSpPr>
        <p:spPr bwMode="auto">
          <a:xfrm>
            <a:off x="218282" y="9888538"/>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600" dirty="0">
                <a:solidFill>
                  <a:srgbClr val="003159"/>
                </a:solidFill>
                <a:latin typeface="Arial" pitchFamily="34" charset="0"/>
                <a:cs typeface="Arial" pitchFamily="34" charset="0"/>
              </a:rPr>
              <a:t>Carolina One Real Estate | 628 Long Point Rd. | Mt Pleasant, SC 29464-3032</a:t>
            </a:r>
            <a:endParaRPr lang="en-US" altLang="en-US" sz="1400" dirty="0">
              <a:solidFill>
                <a:srgbClr val="003159"/>
              </a:solidFill>
              <a:latin typeface="Arial" pitchFamily="34" charset="0"/>
              <a:cs typeface="Arial" pitchFamily="34" charset="0"/>
            </a:endParaRPr>
          </a:p>
        </p:txBody>
      </p:sp>
      <p:pic>
        <p:nvPicPr>
          <p:cNvPr id="1029" name="Picture 5"/>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6487200" y="9094153"/>
            <a:ext cx="1198803" cy="82486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sp>
        <p:nvSpPr>
          <p:cNvPr id="8" name="Text Box 15"/>
          <p:cNvSpPr txBox="1">
            <a:spLocks noChangeArrowheads="1"/>
          </p:cNvSpPr>
          <p:nvPr/>
        </p:nvSpPr>
        <p:spPr bwMode="auto">
          <a:xfrm>
            <a:off x="113490" y="3895003"/>
            <a:ext cx="8001000" cy="82939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algn="ctr" defTabSz="914400" fontAlgn="base">
              <a:spcBef>
                <a:spcPct val="0"/>
              </a:spcBef>
              <a:spcAft>
                <a:spcPct val="0"/>
              </a:spcAft>
            </a:pPr>
            <a:r>
              <a:rPr lang="en-US" sz="24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526 Palm Boulevard</a:t>
            </a:r>
            <a:br>
              <a:rPr lang="en-US" sz="24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n-US" sz="18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Wild Dunes | Isle of Palms, SC 29451 | MLS# 20025525 | $3,000,000</a:t>
            </a:r>
            <a:endParaRPr lang="en-US"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pic>
        <p:nvPicPr>
          <p:cNvPr id="14" name="Picture 5">
            <a:extLst>
              <a:ext uri="{FF2B5EF4-FFF2-40B4-BE49-F238E27FC236}">
                <a16:creationId xmlns:a16="http://schemas.microsoft.com/office/drawing/2014/main" id="{254C51AF-791C-418F-9D9F-94196B23F6E8}"/>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1271921" y="9282367"/>
            <a:ext cx="1243250" cy="4484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27" name="Picture 7"/>
          <p:cNvPicPr>
            <a:picLocks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117938" y="4738762"/>
            <a:ext cx="1508760" cy="10241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a:extLst>
              <a:ext uri="{FF2B5EF4-FFF2-40B4-BE49-F238E27FC236}">
                <a16:creationId xmlns:a16="http://schemas.microsoft.com/office/drawing/2014/main" id="{7893AD17-8459-449B-8762-DFDA6F4C329B}"/>
              </a:ext>
            </a:extLst>
          </p:cNvPr>
          <p:cNvPicPr>
            <a:picLocks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3360420" y="4738762"/>
            <a:ext cx="1508760" cy="10241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7">
            <a:extLst>
              <a:ext uri="{FF2B5EF4-FFF2-40B4-BE49-F238E27FC236}">
                <a16:creationId xmlns:a16="http://schemas.microsoft.com/office/drawing/2014/main" id="{97138DFE-3D52-40D7-8BD5-CC37C892D349}"/>
              </a:ext>
            </a:extLst>
          </p:cNvPr>
          <p:cNvPicPr>
            <a:picLocks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117938" y="7924921"/>
            <a:ext cx="1508760" cy="10241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7">
            <a:extLst>
              <a:ext uri="{FF2B5EF4-FFF2-40B4-BE49-F238E27FC236}">
                <a16:creationId xmlns:a16="http://schemas.microsoft.com/office/drawing/2014/main" id="{1B8426DB-FA6C-4208-AE8F-7BDAD64E9BF5}"/>
              </a:ext>
            </a:extLst>
          </p:cNvPr>
          <p:cNvPicPr>
            <a:picLocks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1739179" y="7924921"/>
            <a:ext cx="1508760" cy="10241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1" name="Picture 7">
            <a:extLst>
              <a:ext uri="{FF2B5EF4-FFF2-40B4-BE49-F238E27FC236}">
                <a16:creationId xmlns:a16="http://schemas.microsoft.com/office/drawing/2014/main" id="{3DB1FFF7-666D-46DF-89CF-62FC6CA609CC}"/>
              </a:ext>
            </a:extLst>
          </p:cNvPr>
          <p:cNvPicPr>
            <a:picLocks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1739179" y="4738762"/>
            <a:ext cx="1508760" cy="10241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7">
            <a:extLst>
              <a:ext uri="{FF2B5EF4-FFF2-40B4-BE49-F238E27FC236}">
                <a16:creationId xmlns:a16="http://schemas.microsoft.com/office/drawing/2014/main" id="{B8B00441-0545-4DF3-A31F-4EC983D9C9B3}"/>
              </a:ext>
            </a:extLst>
          </p:cNvPr>
          <p:cNvPicPr>
            <a:picLocks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4981661" y="4738762"/>
            <a:ext cx="1508760" cy="10241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8" name="Picture 7">
            <a:extLst>
              <a:ext uri="{FF2B5EF4-FFF2-40B4-BE49-F238E27FC236}">
                <a16:creationId xmlns:a16="http://schemas.microsoft.com/office/drawing/2014/main" id="{4324BA1A-429C-4A67-B72B-D713CF69CF19}"/>
              </a:ext>
            </a:extLst>
          </p:cNvPr>
          <p:cNvPicPr>
            <a:picLocks noChangeArrowheads="1"/>
          </p:cNvPicPr>
          <p:nvPr/>
        </p:nvPicPr>
        <p:blipFill>
          <a:blip r:embed="rId12" cstate="print">
            <a:extLst>
              <a:ext uri="{28A0092B-C50C-407E-A947-70E740481C1C}">
                <a14:useLocalDpi xmlns:a14="http://schemas.microsoft.com/office/drawing/2010/main" val="0"/>
              </a:ext>
            </a:extLst>
          </a:blip>
          <a:srcRect/>
          <a:stretch/>
        </p:blipFill>
        <p:spPr bwMode="auto">
          <a:xfrm>
            <a:off x="6602903" y="4738762"/>
            <a:ext cx="1508760" cy="10241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9" name="Picture 7">
            <a:extLst>
              <a:ext uri="{FF2B5EF4-FFF2-40B4-BE49-F238E27FC236}">
                <a16:creationId xmlns:a16="http://schemas.microsoft.com/office/drawing/2014/main" id="{450C899F-495B-4864-8A72-FC13165E288C}"/>
              </a:ext>
            </a:extLst>
          </p:cNvPr>
          <p:cNvPicPr>
            <a:picLocks noChangeArrowheads="1"/>
          </p:cNvPicPr>
          <p:nvPr/>
        </p:nvPicPr>
        <p:blipFill>
          <a:blip r:embed="rId13" cstate="print">
            <a:extLst>
              <a:ext uri="{28A0092B-C50C-407E-A947-70E740481C1C}">
                <a14:useLocalDpi xmlns:a14="http://schemas.microsoft.com/office/drawing/2010/main" val="0"/>
              </a:ext>
            </a:extLst>
          </a:blip>
          <a:srcRect/>
          <a:stretch/>
        </p:blipFill>
        <p:spPr bwMode="auto">
          <a:xfrm>
            <a:off x="4981661" y="7924921"/>
            <a:ext cx="1508760" cy="10241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30" name="Picture 7">
            <a:extLst>
              <a:ext uri="{FF2B5EF4-FFF2-40B4-BE49-F238E27FC236}">
                <a16:creationId xmlns:a16="http://schemas.microsoft.com/office/drawing/2014/main" id="{25434429-9487-42F3-AD19-F76512059030}"/>
              </a:ext>
            </a:extLst>
          </p:cNvPr>
          <p:cNvPicPr>
            <a:picLocks noChangeArrowheads="1"/>
          </p:cNvPicPr>
          <p:nvPr/>
        </p:nvPicPr>
        <p:blipFill>
          <a:blip r:embed="rId14" cstate="print">
            <a:extLst>
              <a:ext uri="{28A0092B-C50C-407E-A947-70E740481C1C}">
                <a14:useLocalDpi xmlns:a14="http://schemas.microsoft.com/office/drawing/2010/main" val="0"/>
              </a:ext>
            </a:extLst>
          </a:blip>
          <a:srcRect/>
          <a:stretch/>
        </p:blipFill>
        <p:spPr bwMode="auto">
          <a:xfrm>
            <a:off x="6602903" y="7924921"/>
            <a:ext cx="1508760" cy="10241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31" name="Picture 7">
            <a:extLst>
              <a:ext uri="{FF2B5EF4-FFF2-40B4-BE49-F238E27FC236}">
                <a16:creationId xmlns:a16="http://schemas.microsoft.com/office/drawing/2014/main" id="{4F8BAFC9-9DBE-4B8E-96E3-82FB3E72B76C}"/>
              </a:ext>
            </a:extLst>
          </p:cNvPr>
          <p:cNvPicPr>
            <a:picLocks noChangeArrowheads="1"/>
          </p:cNvPicPr>
          <p:nvPr/>
        </p:nvPicPr>
        <p:blipFill>
          <a:blip r:embed="rId15" cstate="print">
            <a:extLst>
              <a:ext uri="{28A0092B-C50C-407E-A947-70E740481C1C}">
                <a14:useLocalDpi xmlns:a14="http://schemas.microsoft.com/office/drawing/2010/main" val="0"/>
              </a:ext>
            </a:extLst>
          </a:blip>
          <a:srcRect/>
          <a:stretch/>
        </p:blipFill>
        <p:spPr bwMode="auto">
          <a:xfrm>
            <a:off x="3360420" y="7924921"/>
            <a:ext cx="1508760" cy="10241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461</TotalTime>
  <Words>275</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76</cp:revision>
  <dcterms:created xsi:type="dcterms:W3CDTF">2006-08-16T00:00:00Z</dcterms:created>
  <dcterms:modified xsi:type="dcterms:W3CDTF">2020-11-25T13:02:52Z</dcterms:modified>
</cp:coreProperties>
</file>