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09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11/5/2014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11/5/2014</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png"/><Relationship Id="rId2" Type="http://schemas.openxmlformats.org/officeDocument/2006/relationships/image" Target="../media/image2.jpg"/><Relationship Id="rId16" Type="http://schemas.openxmlformats.org/officeDocument/2006/relationships/image" Target="../media/image16.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g"/><Relationship Id="rId15" Type="http://schemas.openxmlformats.org/officeDocument/2006/relationships/image" Target="../media/image15.jpg"/><Relationship Id="rId10" Type="http://schemas.openxmlformats.org/officeDocument/2006/relationships/image" Target="../media/image10.png"/><Relationship Id="rId4" Type="http://schemas.openxmlformats.org/officeDocument/2006/relationships/image" Target="../media/image4.jpg"/><Relationship Id="rId9" Type="http://schemas.openxmlformats.org/officeDocument/2006/relationships/image" Target="../media/image9.pn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gs>
            <a:gs pos="50000">
              <a:schemeClr val="bg2">
                <a:lumMod val="60000"/>
                <a:lumOff val="40000"/>
              </a:schemeClr>
            </a:gs>
            <a:gs pos="100000">
              <a:schemeClr val="bg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57400" y="4866753"/>
            <a:ext cx="3810000" cy="3698092"/>
          </a:xfrm>
        </p:spPr>
        <p:txBody>
          <a:bodyPr>
            <a:noAutofit/>
          </a:bodyPr>
          <a:lstStyle/>
          <a:p>
            <a:r>
              <a:rPr lang="en-US" sz="1100" dirty="0">
                <a:effectLst>
                  <a:outerShdw blurRad="38100" dist="38100" dir="2700000" algn="tl">
                    <a:srgbClr val="000000">
                      <a:alpha val="43137"/>
                    </a:srgbClr>
                  </a:outerShdw>
                </a:effectLst>
                <a:latin typeface="Trebuchet MS" panose="020B0603020202020204" pitchFamily="34" charset="0"/>
              </a:rPr>
              <a:t>This lovely 3Br and 2BA home is located in the very desirable subdivision of </a:t>
            </a:r>
            <a:r>
              <a:rPr lang="en-US" sz="1100" dirty="0" err="1">
                <a:effectLst>
                  <a:outerShdw blurRad="38100" dist="38100" dir="2700000" algn="tl">
                    <a:srgbClr val="000000">
                      <a:alpha val="43137"/>
                    </a:srgbClr>
                  </a:outerShdw>
                </a:effectLst>
                <a:latin typeface="Trebuchet MS" panose="020B0603020202020204" pitchFamily="34" charset="0"/>
              </a:rPr>
              <a:t>Longpoint</a:t>
            </a:r>
            <a:r>
              <a:rPr lang="en-US" sz="1100" dirty="0">
                <a:effectLst>
                  <a:outerShdw blurRad="38100" dist="38100" dir="2700000" algn="tl">
                    <a:srgbClr val="000000">
                      <a:alpha val="43137"/>
                    </a:srgbClr>
                  </a:outerShdw>
                </a:effectLst>
                <a:latin typeface="Trebuchet MS" panose="020B0603020202020204" pitchFamily="34" charset="0"/>
              </a:rPr>
              <a:t>. Its location is convenient to Charleston's beautiful beaches, downtown, shopping, restaurants and the County Park at the end of the subdivision. This home has a 2-year-old roof, new Dish Washer, new Bathroom Vanities, newly refinished floors and paint making it totally turn key. The den has wood floors, vaulted ceiling and a two-way fireplace that opens up into the formal dining room. The master suite with a walk in closet and master bathroom is on the opposite end of the home from the other two bedrooms and bath giving the buyer privacy. The open kitchen and breakfast room is bright and sunny having lots of cabinets and counter space. There are French doors leading from the back of the home to a large open deck, a great place to entertain and have those fun BBQ's. The backyard is fenced making it a wonderful place for children and pets to play. Take a look at this hoe before it's gone you will not be disappointed.</a:t>
            </a:r>
            <a:endParaRPr lang="en-US" sz="1100" dirty="0">
              <a:effectLst>
                <a:outerShdw blurRad="38100" dist="38100" dir="2700000" algn="tl">
                  <a:srgbClr val="000000">
                    <a:alpha val="43137"/>
                  </a:srgbClr>
                </a:outerShdw>
              </a:effectLst>
              <a:latin typeface="Trebuchet MS" panose="020B0603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78" b="17499"/>
          <a:stretch/>
        </p:blipFill>
        <p:spPr>
          <a:xfrm>
            <a:off x="2205819" y="205843"/>
            <a:ext cx="5469133" cy="3362305"/>
          </a:xfrm>
          <a:prstGeom prst="rect">
            <a:avLst/>
          </a:prstGeom>
          <a:ln>
            <a:solidFill>
              <a:schemeClr val="tx1"/>
            </a:solidFill>
          </a:ln>
          <a:effectLst/>
        </p:spPr>
      </p:pic>
      <p:sp>
        <p:nvSpPr>
          <p:cNvPr id="2" name="Title 1"/>
          <p:cNvSpPr>
            <a:spLocks noGrp="1"/>
          </p:cNvSpPr>
          <p:nvPr>
            <p:ph type="ctrTitle"/>
          </p:nvPr>
        </p:nvSpPr>
        <p:spPr>
          <a:xfrm>
            <a:off x="2057400" y="3581399"/>
            <a:ext cx="3816950" cy="1314855"/>
          </a:xfrm>
        </p:spPr>
        <p:txBody>
          <a:bodyPr anchor="ctr">
            <a:noAutofit/>
            <a:scene3d>
              <a:camera prst="orthographicFront"/>
              <a:lightRig rig="soft" dir="t">
                <a:rot lat="0" lon="0" rev="17220000"/>
              </a:lightRig>
            </a:scene3d>
            <a:sp3d prstMaterial="softEdge"/>
          </a:bodyPr>
          <a:lstStyle/>
          <a:p>
            <a:r>
              <a:rPr lang="en-US" sz="2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528 Castle Hall Road</a:t>
            </a:r>
            <a:r>
              <a:rPr lang="en-US" sz="2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2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err="1"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Longpoint</a:t>
            </a:r>
            <a:r>
              <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Mount Pleasant, SC 29464</a:t>
            </a: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a:t>
            </a:r>
            <a:r>
              <a:rPr lang="en-US" sz="1800" b="0" cap="none" dirty="0" smtClean="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1423891 ~ </a:t>
            </a:r>
            <a:r>
              <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$275,000</a:t>
            </a:r>
            <a:endParaRPr lang="en-US" sz="1800" b="0" cap="none" dirty="0">
              <a:ln w="18415"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0757"/>
          <a:stretch/>
        </p:blipFill>
        <p:spPr>
          <a:xfrm>
            <a:off x="5965026" y="4974891"/>
            <a:ext cx="1709926" cy="1144488"/>
          </a:xfrm>
          <a:prstGeom prst="rect">
            <a:avLst/>
          </a:prstGeom>
          <a:ln>
            <a:solidFill>
              <a:schemeClr val="tx1"/>
            </a:solid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25125" y="3897425"/>
            <a:ext cx="1851343" cy="1306830"/>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0441"/>
          <a:stretch/>
        </p:blipFill>
        <p:spPr>
          <a:xfrm>
            <a:off x="5965026" y="8805373"/>
            <a:ext cx="1709926" cy="1148543"/>
          </a:xfrm>
          <a:prstGeom prst="rect">
            <a:avLst/>
          </a:prstGeom>
          <a:ln>
            <a:solidFill>
              <a:schemeClr val="tx1"/>
            </a:solidFill>
          </a:ln>
          <a:effectLst/>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857"/>
          <a:stretch/>
        </p:blipFill>
        <p:spPr>
          <a:xfrm>
            <a:off x="5965026" y="6253116"/>
            <a:ext cx="1709926" cy="1143211"/>
          </a:xfrm>
          <a:prstGeom prst="rect">
            <a:avLst/>
          </a:prstGeom>
          <a:ln>
            <a:solidFill>
              <a:schemeClr val="tx1"/>
            </a:solidFill>
          </a:ln>
          <a:effectLst/>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1164"/>
          <a:stretch/>
        </p:blipFill>
        <p:spPr>
          <a:xfrm>
            <a:off x="5965026" y="3701885"/>
            <a:ext cx="1709926" cy="1139269"/>
          </a:xfrm>
          <a:prstGeom prst="rect">
            <a:avLst/>
          </a:prstGeom>
          <a:ln>
            <a:solidFill>
              <a:schemeClr val="tx1"/>
            </a:solidFill>
          </a:ln>
          <a:effectLst/>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0985"/>
          <a:stretch/>
        </p:blipFill>
        <p:spPr>
          <a:xfrm>
            <a:off x="5965026" y="7530064"/>
            <a:ext cx="1709926" cy="1141572"/>
          </a:xfrm>
          <a:prstGeom prst="rect">
            <a:avLst/>
          </a:prstGeom>
          <a:ln>
            <a:solidFill>
              <a:schemeClr val="tx1"/>
            </a:solidFill>
          </a:ln>
          <a:effectLst/>
        </p:spPr>
      </p:pic>
      <p:sp>
        <p:nvSpPr>
          <p:cNvPr id="15" name="Rectangle 14"/>
          <p:cNvSpPr/>
          <p:nvPr/>
        </p:nvSpPr>
        <p:spPr>
          <a:xfrm>
            <a:off x="-3726062" y="1464658"/>
            <a:ext cx="3692932" cy="369332"/>
          </a:xfrm>
          <a:prstGeom prst="rect">
            <a:avLst/>
          </a:prstGeom>
        </p:spPr>
        <p:txBody>
          <a:bodyPr wrap="square">
            <a:spAutoFit/>
          </a:bodyPr>
          <a:lstStyle/>
          <a:p>
            <a:pPr algn="ctr"/>
            <a:r>
              <a:rPr lang="en-US" sz="1800" i="1" u="sng" dirty="0" smtClean="0">
                <a:solidFill>
                  <a:schemeClr val="accent4"/>
                </a:solidFill>
                <a:effectLst>
                  <a:outerShdw blurRad="38100" dist="38100" dir="2700000" algn="tl">
                    <a:srgbClr val="000000">
                      <a:alpha val="43137"/>
                    </a:srgbClr>
                  </a:outerShdw>
                </a:effectLst>
              </a:rPr>
              <a:t>See more at www.2011shellring.com</a:t>
            </a:r>
            <a:endParaRPr lang="en-US" sz="1800" i="1" dirty="0">
              <a:solidFill>
                <a:schemeClr val="accent4"/>
              </a:solidFill>
              <a:effectLst>
                <a:outerShdw blurRad="38100" dist="38100" dir="2700000" algn="tl">
                  <a:srgbClr val="000000">
                    <a:alpha val="43137"/>
                  </a:srgbClr>
                </a:outerShdw>
              </a:effectLst>
            </a:endParaRPr>
          </a:p>
        </p:txBody>
      </p:sp>
      <p:grpSp>
        <p:nvGrpSpPr>
          <p:cNvPr id="20" name="Group 19"/>
          <p:cNvGrpSpPr/>
          <p:nvPr/>
        </p:nvGrpSpPr>
        <p:grpSpPr>
          <a:xfrm>
            <a:off x="1827621" y="8564845"/>
            <a:ext cx="2488751" cy="1493555"/>
            <a:chOff x="2227761" y="8633659"/>
            <a:chExt cx="3333800" cy="1255776"/>
          </a:xfrm>
        </p:grpSpPr>
        <p:sp>
          <p:nvSpPr>
            <p:cNvPr id="17" name="Rectangle 16"/>
            <p:cNvSpPr/>
            <p:nvPr/>
          </p:nvSpPr>
          <p:spPr>
            <a:xfrm>
              <a:off x="2227761" y="8633659"/>
              <a:ext cx="3333800" cy="954107"/>
            </a:xfrm>
            <a:prstGeom prst="rect">
              <a:avLst/>
            </a:prstGeom>
          </p:spPr>
          <p:txBody>
            <a:bodyPr wrap="square">
              <a:spAutoFit/>
            </a:bodyPr>
            <a:lstStyle/>
            <a:p>
              <a:pPr algn="ctr"/>
              <a:r>
                <a:rPr lang="en-US" dirty="0">
                  <a:latin typeface="Trebuchet MS" panose="020B0603020202020204" pitchFamily="34" charset="0"/>
                </a:rPr>
                <a:t>Paige </a:t>
              </a:r>
              <a:r>
                <a:rPr lang="en-US" dirty="0" smtClean="0">
                  <a:latin typeface="Trebuchet MS" panose="020B0603020202020204" pitchFamily="34" charset="0"/>
                </a:rPr>
                <a:t>Pollock</a:t>
              </a:r>
              <a:endParaRPr lang="en-US" dirty="0">
                <a:latin typeface="Trebuchet MS" panose="020B0603020202020204" pitchFamily="34" charset="0"/>
              </a:endParaRPr>
            </a:p>
            <a:p>
              <a:pPr algn="ctr"/>
              <a:endParaRPr lang="en-US" sz="1200" smtClean="0">
                <a:latin typeface="Trebuchet MS" panose="020B0603020202020204" pitchFamily="34" charset="0"/>
              </a:endParaRPr>
            </a:p>
            <a:p>
              <a:pPr algn="ctr"/>
              <a:r>
                <a:rPr lang="en-US" sz="1200" smtClean="0">
                  <a:latin typeface="Trebuchet MS" panose="020B0603020202020204" pitchFamily="34" charset="0"/>
                </a:rPr>
                <a:t>Cell </a:t>
              </a:r>
              <a:r>
                <a:rPr lang="en-US" sz="1200" dirty="0">
                  <a:latin typeface="Trebuchet MS" panose="020B0603020202020204" pitchFamily="34" charset="0"/>
                </a:rPr>
                <a:t>- (843) 412-4447</a:t>
              </a:r>
            </a:p>
            <a:p>
              <a:pPr algn="ctr"/>
              <a:r>
                <a:rPr lang="en-US" sz="1200" dirty="0" smtClean="0">
                  <a:latin typeface="Trebuchet MS" panose="020B0603020202020204" pitchFamily="34" charset="0"/>
                </a:rPr>
                <a:t>paigep@carolinaone.com</a:t>
              </a:r>
            </a:p>
            <a:p>
              <a:pPr algn="ctr"/>
              <a:r>
                <a:rPr lang="en-US" sz="1200" dirty="0">
                  <a:latin typeface="Trebuchet MS" panose="020B0603020202020204" pitchFamily="34" charset="0"/>
                </a:rPr>
                <a:t>www.paigepollock.com</a:t>
              </a:r>
            </a:p>
          </p:txBody>
        </p:sp>
        <p:sp>
          <p:nvSpPr>
            <p:cNvPr id="18" name="Rectangle 17"/>
            <p:cNvSpPr/>
            <p:nvPr/>
          </p:nvSpPr>
          <p:spPr>
            <a:xfrm>
              <a:off x="2227761" y="9635516"/>
              <a:ext cx="3333799" cy="253919"/>
            </a:xfrm>
            <a:prstGeom prst="rect">
              <a:avLst/>
            </a:prstGeom>
          </p:spPr>
          <p:txBody>
            <a:bodyPr wrap="square">
              <a:spAutoFit/>
            </a:bodyPr>
            <a:lstStyle/>
            <a:p>
              <a:pPr algn="ctr"/>
              <a:r>
                <a:rPr lang="en-US" sz="700" dirty="0">
                  <a:latin typeface="Trebuchet MS" panose="020B0603020202020204" pitchFamily="34" charset="0"/>
                </a:rPr>
                <a:t>Carolina One Real </a:t>
              </a:r>
              <a:r>
                <a:rPr lang="en-US" sz="700" dirty="0" smtClean="0">
                  <a:latin typeface="Trebuchet MS" panose="020B0603020202020204" pitchFamily="34" charset="0"/>
                </a:rPr>
                <a:t>Estate</a:t>
              </a:r>
              <a:br>
                <a:rPr lang="en-US" sz="700" dirty="0" smtClean="0">
                  <a:latin typeface="Trebuchet MS" panose="020B0603020202020204" pitchFamily="34" charset="0"/>
                </a:rPr>
              </a:br>
              <a:r>
                <a:rPr lang="en-US" sz="700" dirty="0" smtClean="0">
                  <a:latin typeface="Trebuchet MS" panose="020B0603020202020204" pitchFamily="34" charset="0"/>
                </a:rPr>
                <a:t>195 </a:t>
              </a:r>
              <a:r>
                <a:rPr lang="en-US" sz="700" dirty="0">
                  <a:latin typeface="Trebuchet MS" panose="020B0603020202020204" pitchFamily="34" charset="0"/>
                </a:rPr>
                <a:t>W Coleman </a:t>
              </a:r>
              <a:r>
                <a:rPr lang="en-US" sz="700" dirty="0" smtClean="0">
                  <a:latin typeface="Trebuchet MS" panose="020B0603020202020204" pitchFamily="34" charset="0"/>
                </a:rPr>
                <a:t>Blvd, Mt </a:t>
              </a:r>
              <a:r>
                <a:rPr lang="en-US" sz="700" dirty="0">
                  <a:latin typeface="Trebuchet MS" panose="020B0603020202020204" pitchFamily="34" charset="0"/>
                </a:rPr>
                <a:t>Pleasant, SC 29464</a:t>
              </a:r>
            </a:p>
          </p:txBody>
        </p:sp>
      </p:gr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16373" y="8591550"/>
            <a:ext cx="139065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10">
            <a:extLst>
              <a:ext uri="{28A0092B-C50C-407E-A947-70E740481C1C}">
                <a14:useLocalDpi xmlns:a14="http://schemas.microsoft.com/office/drawing/2010/main" val="0"/>
              </a:ext>
            </a:extLst>
          </a:blip>
          <a:srcRect l="-447" t="3954" r="447" b="28932"/>
          <a:stretch/>
        </p:blipFill>
        <p:spPr bwMode="auto">
          <a:xfrm>
            <a:off x="439890" y="8591550"/>
            <a:ext cx="1390650" cy="139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6200" y="9730170"/>
            <a:ext cx="290904" cy="254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descr="Paige Pollock"/>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58978" y="205844"/>
            <a:ext cx="752475" cy="95250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p:cNvPicPr>
            <a:picLocks noChangeAspect="1"/>
          </p:cNvPicPr>
          <p:nvPr/>
        </p:nvPicPr>
        <p:blipFill rotWithShape="1">
          <a:blip r:embed="rId13" cstate="print">
            <a:extLst>
              <a:ext uri="{28A0092B-C50C-407E-A947-70E740481C1C}">
                <a14:useLocalDpi xmlns:a14="http://schemas.microsoft.com/office/drawing/2010/main" val="0"/>
              </a:ext>
            </a:extLst>
          </a:blip>
          <a:srcRect b="10713"/>
          <a:stretch/>
        </p:blipFill>
        <p:spPr>
          <a:xfrm>
            <a:off x="280252" y="2877564"/>
            <a:ext cx="1709927" cy="1145060"/>
          </a:xfrm>
          <a:prstGeom prst="rect">
            <a:avLst/>
          </a:prstGeom>
          <a:ln>
            <a:solidFill>
              <a:schemeClr val="tx1"/>
            </a:solidFill>
          </a:ln>
          <a:effectLst/>
        </p:spPr>
      </p:pic>
      <p:pic>
        <p:nvPicPr>
          <p:cNvPr id="28" name="Picture 27"/>
          <p:cNvPicPr>
            <a:picLocks noChangeAspect="1"/>
          </p:cNvPicPr>
          <p:nvPr/>
        </p:nvPicPr>
        <p:blipFill rotWithShape="1">
          <a:blip r:embed="rId14" cstate="print">
            <a:extLst>
              <a:ext uri="{28A0092B-C50C-407E-A947-70E740481C1C}">
                <a14:useLocalDpi xmlns:a14="http://schemas.microsoft.com/office/drawing/2010/main" val="0"/>
              </a:ext>
            </a:extLst>
          </a:blip>
          <a:srcRect b="10601"/>
          <a:stretch/>
        </p:blipFill>
        <p:spPr>
          <a:xfrm>
            <a:off x="280252" y="7159213"/>
            <a:ext cx="1709927" cy="1146487"/>
          </a:xfrm>
          <a:prstGeom prst="rect">
            <a:avLst/>
          </a:prstGeom>
          <a:ln>
            <a:solidFill>
              <a:schemeClr val="tx1"/>
            </a:solidFill>
          </a:ln>
          <a:effectLst/>
        </p:spPr>
      </p:pic>
      <p:pic>
        <p:nvPicPr>
          <p:cNvPr id="29" name="Picture 28"/>
          <p:cNvPicPr>
            <a:picLocks noChangeAspect="1"/>
          </p:cNvPicPr>
          <p:nvPr/>
        </p:nvPicPr>
        <p:blipFill rotWithShape="1">
          <a:blip r:embed="rId15" cstate="print">
            <a:extLst>
              <a:ext uri="{28A0092B-C50C-407E-A947-70E740481C1C}">
                <a14:useLocalDpi xmlns:a14="http://schemas.microsoft.com/office/drawing/2010/main" val="0"/>
              </a:ext>
            </a:extLst>
          </a:blip>
          <a:srcRect b="10521"/>
          <a:stretch/>
        </p:blipFill>
        <p:spPr>
          <a:xfrm>
            <a:off x="280252" y="1444194"/>
            <a:ext cx="1709927" cy="1147520"/>
          </a:xfrm>
          <a:prstGeom prst="rect">
            <a:avLst/>
          </a:prstGeom>
          <a:ln>
            <a:solidFill>
              <a:schemeClr val="tx1"/>
            </a:solidFill>
          </a:ln>
          <a:effectLst/>
        </p:spPr>
      </p:pic>
      <p:pic>
        <p:nvPicPr>
          <p:cNvPr id="30" name="Picture 29"/>
          <p:cNvPicPr>
            <a:picLocks noChangeAspect="1"/>
          </p:cNvPicPr>
          <p:nvPr/>
        </p:nvPicPr>
        <p:blipFill rotWithShape="1">
          <a:blip r:embed="rId16" cstate="print">
            <a:extLst>
              <a:ext uri="{28A0092B-C50C-407E-A947-70E740481C1C}">
                <a14:useLocalDpi xmlns:a14="http://schemas.microsoft.com/office/drawing/2010/main" val="0"/>
              </a:ext>
            </a:extLst>
          </a:blip>
          <a:srcRect r="50000"/>
          <a:stretch/>
        </p:blipFill>
        <p:spPr>
          <a:xfrm>
            <a:off x="280252" y="4308474"/>
            <a:ext cx="1709926" cy="2564889"/>
          </a:xfrm>
          <a:prstGeom prst="rect">
            <a:avLst/>
          </a:prstGeom>
          <a:ln>
            <a:solidFill>
              <a:schemeClr val="tx1"/>
            </a:solidFill>
          </a:ln>
          <a:effectLst/>
        </p:spPr>
      </p:pic>
      <p:sp>
        <p:nvSpPr>
          <p:cNvPr id="6" name="Rectangle 5"/>
          <p:cNvSpPr/>
          <p:nvPr/>
        </p:nvSpPr>
        <p:spPr>
          <a:xfrm>
            <a:off x="7807063" y="193314"/>
            <a:ext cx="5436123" cy="646331"/>
          </a:xfrm>
          <a:prstGeom prst="rect">
            <a:avLst/>
          </a:prstGeom>
          <a:noFill/>
        </p:spPr>
        <p:txBody>
          <a:bodyPr wrap="square" lIns="91440" tIns="45720" rIns="91440" bIns="45720">
            <a:spAutoFit/>
          </a:bodyPr>
          <a:lstStyle/>
          <a:p>
            <a:pPr algn="ctr"/>
            <a:r>
              <a:rPr lang="en-US" b="1" cap="none" spc="0" dirty="0" smtClean="0">
                <a:ln w="18000">
                  <a:noFill/>
                  <a:prstDash val="solid"/>
                  <a:miter lim="800000"/>
                </a:ln>
                <a:solidFill>
                  <a:srgbClr val="FFFF00"/>
                </a:solidFill>
                <a:effectLst>
                  <a:outerShdw blurRad="50800" dist="38100" dir="5400000" algn="t" rotWithShape="0">
                    <a:prstClr val="black">
                      <a:alpha val="40000"/>
                    </a:prstClr>
                  </a:outerShdw>
                </a:effectLst>
              </a:rPr>
              <a:t>$1,000 Bonus to Selling Agent at Closing</a:t>
            </a:r>
          </a:p>
          <a:p>
            <a:pPr algn="ctr"/>
            <a:r>
              <a:rPr lang="en-US" sz="1600" i="1" dirty="0" smtClean="0">
                <a:ln w="18000">
                  <a:noFill/>
                  <a:prstDash val="solid"/>
                  <a:miter lim="800000"/>
                </a:ln>
                <a:solidFill>
                  <a:srgbClr val="FFFF00"/>
                </a:solidFill>
                <a:effectLst>
                  <a:outerShdw blurRad="50800" dist="38100" dir="5400000" algn="t" rotWithShape="0">
                    <a:prstClr val="black">
                      <a:alpha val="40000"/>
                    </a:prstClr>
                  </a:outerShdw>
                </a:effectLst>
              </a:rPr>
              <a:t>With BIC Approval</a:t>
            </a:r>
            <a:endParaRPr lang="en-US" sz="1600" i="1" cap="none" spc="0" dirty="0">
              <a:ln w="18000">
                <a:noFill/>
                <a:prstDash val="solid"/>
                <a:miter lim="800000"/>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135</TotalTime>
  <Words>229</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528 Castle Hall Road Longpoint Mount Pleasant, SC 29464 MLS# 1423891 ~ $275,000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2014-11-05T13:07:38Z</dcterms:modified>
</cp:coreProperties>
</file>