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A79"/>
    <a:srgbClr val="10253F"/>
    <a:srgbClr val="88B48A"/>
    <a:srgbClr val="778CA6"/>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10/24/2025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2097" r="69617"/>
          <a:stretch/>
        </p:blipFill>
        <p:spPr>
          <a:xfrm>
            <a:off x="0" y="0"/>
            <a:ext cx="2026010" cy="9525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2182808" y="914400"/>
            <a:ext cx="5589141" cy="3730752"/>
          </a:xfrm>
          <a:prstGeom prst="rect">
            <a:avLst/>
          </a:prstGeom>
          <a:ln w="12700">
            <a:noFill/>
          </a:ln>
          <a:effectLst/>
        </p:spPr>
      </p:pic>
      <p:sp>
        <p:nvSpPr>
          <p:cNvPr id="3" name="Subtitle 2"/>
          <p:cNvSpPr>
            <a:spLocks noGrp="1"/>
          </p:cNvSpPr>
          <p:nvPr>
            <p:ph type="subTitle" idx="1"/>
          </p:nvPr>
        </p:nvSpPr>
        <p:spPr>
          <a:xfrm>
            <a:off x="2176272" y="4665539"/>
            <a:ext cx="5596128" cy="4249861"/>
          </a:xfrm>
        </p:spPr>
        <p:txBody>
          <a:bodyPr anchor="ctr">
            <a:noAutofit/>
          </a:bodyPr>
          <a:lstStyle/>
          <a:p>
            <a:r>
              <a:rPr lang="en-US" sz="960" dirty="0">
                <a:solidFill>
                  <a:srgbClr val="405A79"/>
                </a:solidFill>
                <a:latin typeface="Century Gothic" panose="020B0502020202020204" pitchFamily="34" charset="0"/>
                <a:ea typeface="Verdana" panose="020B0604030504040204" pitchFamily="34" charset="0"/>
                <a:cs typeface="Verdana" panose="020B0604030504040204" pitchFamily="34" charset="0"/>
              </a:rPr>
              <a:t>Welcome home to a rare lake lot. Access to large spring fed lake, embrace the storks, egrets and herons. Ravenna floor plan on the lake a few remain. Gorgeous move in ready home. Enjoy gorgeous lake views as you enter the home from the front door through the expansive glass on the back wall. A nine-foot sliding glass door that allows you to bring the outside in The southern exposure offers breath-taking sunrises from the sunroom or extended back patio while shading the back living space from the strong afternoon summer sun. Watch egrets and herons fish for their dinner as you enjoy beautiful sunset skies from the gas fire pit. Take advantage of the quick water access from your back yard to the expansive 300-acre lake system with an eight-mile waterway. Paddle only a few hundred yards up the waterway to spring-fed Cane Bay Lake stocked with fish.</a:t>
            </a:r>
          </a:p>
          <a:p>
            <a:endParaRPr lang="en-US" sz="96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960" dirty="0">
                <a:solidFill>
                  <a:srgbClr val="405A79"/>
                </a:solidFill>
                <a:latin typeface="Century Gothic" panose="020B0502020202020204" pitchFamily="34" charset="0"/>
                <a:ea typeface="Verdana" panose="020B0604030504040204" pitchFamily="34" charset="0"/>
                <a:cs typeface="Verdana" panose="020B0604030504040204" pitchFamily="34" charset="0"/>
              </a:rPr>
              <a:t>Inside, relax in the spacious open living area. The home boasts multiple upgrades including 10-ft ceilings, the cottage trim package (all windows include interior trim), and statement wall treatments. The gourmet kitchen is perfect for entertaining with a large pantry, a huge 5 ft x 10 ft granite island, five-burner gas cooktop, and two convection wall ovens.</a:t>
            </a:r>
          </a:p>
          <a:p>
            <a:endParaRPr lang="en-US" sz="96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960" dirty="0">
                <a:solidFill>
                  <a:srgbClr val="405A79"/>
                </a:solidFill>
                <a:latin typeface="Century Gothic" panose="020B0502020202020204" pitchFamily="34" charset="0"/>
                <a:ea typeface="Verdana" panose="020B0604030504040204" pitchFamily="34" charset="0"/>
                <a:cs typeface="Verdana" panose="020B0604030504040204" pitchFamily="34" charset="0"/>
              </a:rPr>
              <a:t>The Four Seasons community provides exceptional amenities including a large community Lakehouse with dedicated art, card, and exercise rooms; an indoor pool; and a large ballroom/stage for community gatherings and high-end shows. Outdoor amenities include two resort-like pools, a large lake-side outdoor entertainment area, multiple sports courts (including bocce, pickleball, and tennis), a large shaded dog park, and a boat landing/ramp with community access to kayaks and a canoe.</a:t>
            </a:r>
          </a:p>
          <a:p>
            <a:endParaRPr lang="en-US" sz="96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960" dirty="0">
                <a:solidFill>
                  <a:srgbClr val="405A79"/>
                </a:solidFill>
                <a:latin typeface="Century Gothic" panose="020B0502020202020204" pitchFamily="34" charset="0"/>
                <a:ea typeface="Verdana" panose="020B0604030504040204" pitchFamily="34" charset="0"/>
                <a:cs typeface="Verdana" panose="020B0604030504040204" pitchFamily="34" charset="0"/>
              </a:rPr>
              <a:t>If you are looking for luxury living with serene lake views and an active lifestyle, this is your new home.  This home is a must see move in ready. The window treatments are beautiful.. Owners have taken great care of this home and it's ready for the next happy homeowners. "flexible closing date"</a:t>
            </a:r>
          </a:p>
        </p:txBody>
      </p:sp>
      <p:sp>
        <p:nvSpPr>
          <p:cNvPr id="2" name="Title 1"/>
          <p:cNvSpPr>
            <a:spLocks noGrp="1"/>
          </p:cNvSpPr>
          <p:nvPr>
            <p:ph type="ctrTitle"/>
          </p:nvPr>
        </p:nvSpPr>
        <p:spPr>
          <a:xfrm>
            <a:off x="0" y="0"/>
            <a:ext cx="7772399" cy="873108"/>
          </a:xfrm>
        </p:spPr>
        <p:txBody>
          <a:bodyPr anchor="ctr">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rgbClr val="778CA6"/>
                </a:solidFill>
                <a:effectLst/>
                <a:latin typeface="Century Gothic" panose="020B0502020202020204" pitchFamily="34" charset="0"/>
              </a:rPr>
              <a:t>529 FOUR SEASONS BLVD</a:t>
            </a:r>
            <a:br>
              <a:rPr lang="en-US" sz="2000" cap="none" dirty="0">
                <a:ln w="10541" cmpd="sng">
                  <a:noFill/>
                  <a:prstDash val="solid"/>
                </a:ln>
                <a:solidFill>
                  <a:schemeClr val="tx2"/>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Cane Bay Plantation ·  Summerville, SC 29486</a:t>
            </a:r>
            <a:br>
              <a:rPr lang="en-US" sz="1600" cap="none" dirty="0">
                <a:ln w="10541" cmpd="sng">
                  <a:noFill/>
                  <a:prstDash val="solid"/>
                </a:ln>
                <a:solidFill>
                  <a:srgbClr val="88B48A"/>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MLS# 25018545 </a:t>
            </a:r>
            <a:r>
              <a:rPr lang="en-US" sz="1600" cap="none">
                <a:ln w="10541" cmpd="sng">
                  <a:noFill/>
                  <a:prstDash val="solid"/>
                </a:ln>
                <a:solidFill>
                  <a:srgbClr val="88B48A"/>
                </a:solidFill>
                <a:effectLst/>
                <a:latin typeface="Century Gothic" panose="020B0502020202020204" pitchFamily="34" charset="0"/>
              </a:rPr>
              <a:t>· Reduced to $</a:t>
            </a:r>
            <a:r>
              <a:rPr lang="en-US" sz="1600" cap="none" dirty="0">
                <a:ln w="10541" cmpd="sng">
                  <a:noFill/>
                  <a:prstDash val="solid"/>
                </a:ln>
                <a:solidFill>
                  <a:srgbClr val="88B48A"/>
                </a:solidFill>
                <a:effectLst/>
                <a:latin typeface="Century Gothic" panose="020B0502020202020204" pitchFamily="34" charset="0"/>
              </a:rPr>
              <a:t>694,000</a:t>
            </a:r>
            <a:endParaRPr lang="en-US" sz="1200" i="1" cap="none" dirty="0">
              <a:ln w="10541" cmpd="sng">
                <a:noFill/>
                <a:prstDash val="solid"/>
              </a:ln>
              <a:solidFill>
                <a:srgbClr val="88B48A"/>
              </a:solidFill>
              <a:effectLst/>
              <a:latin typeface="Century Gothic" panose="020B0502020202020204" pitchFamily="34" charset="0"/>
            </a:endParaRPr>
          </a:p>
        </p:txBody>
      </p:sp>
      <p:sp>
        <p:nvSpPr>
          <p:cNvPr id="17" name="Rectangle 16"/>
          <p:cNvSpPr/>
          <p:nvPr/>
        </p:nvSpPr>
        <p:spPr>
          <a:xfrm>
            <a:off x="2567366" y="9011960"/>
            <a:ext cx="3886199" cy="1046440"/>
          </a:xfrm>
          <a:prstGeom prst="rect">
            <a:avLst/>
          </a:prstGeom>
        </p:spPr>
        <p:txBody>
          <a:bodyPr wrap="square">
            <a:spAutoFit/>
          </a:bodyPr>
          <a:lstStyle/>
          <a:p>
            <a:pPr algn="ctr"/>
            <a:r>
              <a:rPr lang="en-US" sz="1800" dirty="0">
                <a:solidFill>
                  <a:srgbClr val="405A79"/>
                </a:solidFill>
                <a:latin typeface="Century Gothic" panose="020B0502020202020204" pitchFamily="34" charset="0"/>
              </a:rPr>
              <a:t>ANN EVANS</a:t>
            </a:r>
          </a:p>
          <a:p>
            <a:pPr algn="ctr"/>
            <a:r>
              <a:rPr lang="en-US" sz="1100" dirty="0">
                <a:solidFill>
                  <a:srgbClr val="405A79"/>
                </a:solidFill>
                <a:latin typeface="Century Gothic" panose="020B0502020202020204" pitchFamily="34" charset="0"/>
              </a:rPr>
              <a:t>Carolina One Real Estate</a:t>
            </a:r>
          </a:p>
          <a:p>
            <a:pPr algn="ctr"/>
            <a:r>
              <a:rPr lang="en-US" sz="1100" dirty="0">
                <a:solidFill>
                  <a:srgbClr val="405A79"/>
                </a:solidFill>
                <a:latin typeface="Century Gothic" panose="020B0502020202020204" pitchFamily="34" charset="0"/>
              </a:rPr>
              <a:t>843-452-4605</a:t>
            </a:r>
          </a:p>
          <a:p>
            <a:pPr algn="ctr"/>
            <a:r>
              <a:rPr lang="en-US" sz="1100" dirty="0">
                <a:solidFill>
                  <a:srgbClr val="405A79"/>
                </a:solidFill>
                <a:latin typeface="Century Gothic" panose="020B0502020202020204" pitchFamily="34" charset="0"/>
              </a:rPr>
              <a:t>aevans@carolinaone.com</a:t>
            </a:r>
          </a:p>
          <a:p>
            <a:pPr algn="ctr"/>
            <a:r>
              <a:rPr lang="en-US" sz="1100" dirty="0">
                <a:solidFill>
                  <a:srgbClr val="405A79"/>
                </a:solidFill>
                <a:latin typeface="Century Gothic" panose="020B0502020202020204" pitchFamily="34" charset="0"/>
              </a:rPr>
              <a:t>www.charlestonluxuryrealestate.com</a:t>
            </a:r>
          </a:p>
        </p:txBody>
      </p:sp>
      <p:grpSp>
        <p:nvGrpSpPr>
          <p:cNvPr id="24" name="Group 23"/>
          <p:cNvGrpSpPr/>
          <p:nvPr/>
        </p:nvGrpSpPr>
        <p:grpSpPr>
          <a:xfrm>
            <a:off x="-1771149" y="9105715"/>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405A79"/>
                  </a:solidFill>
                  <a:latin typeface="Century Gothic" panose="020B0502020202020204" pitchFamily="34" charset="0"/>
                </a:rPr>
                <a:t>Carolina One Real Estate</a:t>
              </a:r>
            </a:p>
            <a:p>
              <a:pPr algn="ctr"/>
              <a:r>
                <a:rPr lang="en-US" sz="700" dirty="0">
                  <a:solidFill>
                    <a:srgbClr val="405A79"/>
                  </a:solidFill>
                  <a:latin typeface="Century Gothic" panose="020B0502020202020204" pitchFamily="34" charset="0"/>
                </a:rPr>
                <a:t>195 W Coleman Blvd</a:t>
              </a:r>
            </a:p>
            <a:p>
              <a:pPr algn="ctr"/>
              <a:r>
                <a:rPr lang="en-US" sz="700" dirty="0">
                  <a:solidFill>
                    <a:srgbClr val="405A79"/>
                  </a:solidFill>
                  <a:latin typeface="Century Gothic" panose="020B0502020202020204" pitchFamily="34" charset="0"/>
                </a:rPr>
                <a:t>Mt Pleasant, SC 29464-3495</a:t>
              </a:r>
            </a:p>
          </p:txBody>
        </p:sp>
      </p:grpSp>
      <p:pic>
        <p:nvPicPr>
          <p:cNvPr id="22" name="Picture 21"/>
          <p:cNvPicPr>
            <a:picLocks/>
          </p:cNvPicPr>
          <p:nvPr/>
        </p:nvPicPr>
        <p:blipFill>
          <a:blip r:embed="rId5" cstate="print">
            <a:extLst>
              <a:ext uri="{28A0092B-C50C-407E-A947-70E740481C1C}">
                <a14:useLocalDpi xmlns:a14="http://schemas.microsoft.com/office/drawing/2010/main" val="0"/>
              </a:ext>
            </a:extLst>
          </a:blip>
          <a:srcRect/>
          <a:stretch/>
        </p:blipFill>
        <p:spPr>
          <a:xfrm>
            <a:off x="0" y="5590319"/>
            <a:ext cx="2024711" cy="1348963"/>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rcRect/>
          <a:stretch/>
        </p:blipFill>
        <p:spPr>
          <a:xfrm>
            <a:off x="0" y="7147346"/>
            <a:ext cx="2024711" cy="1351494"/>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472867"/>
            <a:ext cx="2024711" cy="1348963"/>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rcRect/>
          <a:stretch/>
        </p:blipFill>
        <p:spPr>
          <a:xfrm>
            <a:off x="0" y="4029894"/>
            <a:ext cx="2026010" cy="1352361"/>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914400"/>
            <a:ext cx="2011773" cy="1350403"/>
          </a:xfrm>
          <a:prstGeom prst="rect">
            <a:avLst/>
          </a:prstGeom>
          <a:ln w="12700">
            <a:noFill/>
          </a:ln>
          <a:effectLst/>
        </p:spPr>
      </p:pic>
      <p:sp>
        <p:nvSpPr>
          <p:cNvPr id="30" name="Rectangle 29"/>
          <p:cNvSpPr/>
          <p:nvPr/>
        </p:nvSpPr>
        <p:spPr>
          <a:xfrm>
            <a:off x="-1771149" y="235374"/>
            <a:ext cx="1542549" cy="830997"/>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New Price!</a:t>
            </a:r>
          </a:p>
        </p:txBody>
      </p:sp>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l="26626" r="13601"/>
          <a:stretch/>
        </p:blipFill>
        <p:spPr>
          <a:xfrm>
            <a:off x="6934200" y="9011343"/>
            <a:ext cx="838200" cy="1047057"/>
          </a:xfrm>
          <a:prstGeom prst="rect">
            <a:avLst/>
          </a:prstGeom>
        </p:spPr>
      </p:pic>
      <p:sp>
        <p:nvSpPr>
          <p:cNvPr id="23" name="Rectangle 22"/>
          <p:cNvSpPr/>
          <p:nvPr/>
        </p:nvSpPr>
        <p:spPr>
          <a:xfrm>
            <a:off x="8229600" y="4628511"/>
            <a:ext cx="4625793" cy="307777"/>
          </a:xfrm>
          <a:prstGeom prst="rect">
            <a:avLst/>
          </a:prstGeom>
          <a:solidFill>
            <a:schemeClr val="bg2">
              <a:lumMod val="75000"/>
              <a:alpha val="75000"/>
            </a:schemeClr>
          </a:solidFill>
          <a:ln w="12700">
            <a:solidFill>
              <a:schemeClr val="bg2">
                <a:lumMod val="25000"/>
              </a:schemeClr>
            </a:solidFill>
          </a:ln>
        </p:spPr>
        <p:txBody>
          <a:bodyPr wrap="square">
            <a:spAutoFit/>
          </a:bodyPr>
          <a:lstStyle/>
          <a:p>
            <a:pPr algn="ctr"/>
            <a:r>
              <a:rPr lang="en-US" sz="1400" dirty="0">
                <a:ln>
                  <a:solidFill>
                    <a:schemeClr val="bg2">
                      <a:lumMod val="10000"/>
                    </a:schemeClr>
                  </a:solidFill>
                </a:ln>
                <a:solidFill>
                  <a:schemeClr val="bg2">
                    <a:lumMod val="25000"/>
                  </a:schemeClr>
                </a:solidFill>
                <a:latin typeface="Century Gothic" panose="020B0502020202020204" pitchFamily="34" charset="0"/>
              </a:rPr>
              <a:t>Saturday, May 5th At 11:00a</a:t>
            </a:r>
          </a:p>
        </p:txBody>
      </p:sp>
      <p:pic>
        <p:nvPicPr>
          <p:cNvPr id="7" name="Picture 6">
            <a:extLst>
              <a:ext uri="{FF2B5EF4-FFF2-40B4-BE49-F238E27FC236}">
                <a16:creationId xmlns:a16="http://schemas.microsoft.com/office/drawing/2014/main" id="{BB25504B-9CDF-A39F-4C16-54E0C3C330DE}"/>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8706906"/>
            <a:ext cx="2024711" cy="1351494"/>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339</TotalTime>
  <Words>434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529 FOUR SEASONS BLVD Cane Bay Plantation ·  Summerville, SC 29486 MLS# 25018545 · Reduced to $694,000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2025-10-24T18:17:03Z</dcterms:modified>
</cp:coreProperties>
</file>