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44" y="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6/22/2022</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t="3555" b="3555"/>
          <a:stretch/>
        </p:blipFill>
        <p:spPr>
          <a:xfrm>
            <a:off x="0" y="0"/>
            <a:ext cx="8229600" cy="5096344"/>
          </a:xfrm>
          <a:prstGeom prst="rect">
            <a:avLst/>
          </a:prstGeom>
          <a:ln w="6350">
            <a:solidFill>
              <a:schemeClr val="bg1"/>
            </a:solid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045200"/>
            <a:ext cx="8229601" cy="2920757"/>
          </a:xfrm>
        </p:spPr>
        <p:txBody>
          <a:bodyPr anchor="ctr">
            <a:noAutofit/>
          </a:bodyPr>
          <a:lstStyle/>
          <a:p>
            <a:r>
              <a:rPr lang="en-US" sz="13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Enjoy the fabulous ocean breezes from this adorable beach cottage hide-away just a stone's throw to the private Pelican Bay pool! This ideal location only requires a quick bike ride or walk across the street to beach access and the beautiful ocean! Too many activity opportunities to mention while enjoying the sunshine in this prestigious gated community. Whether it is golf, tennis, swimming or boating, Wild Dunes can offer it all. The WD marina sits on the Intracoastal Waterway which leads to the Charleston harbor and the barrier islands. This three-bedroom elevated home provides comfort, privacy and plenty of space to feel right at home. The property went through a large 1st-floor renovation in 2009 which added significant square footage and updates. Terrific kitchen is equipped with KitchenAid appliances show off ample counter space and cabinetry, also opening to screen porch for all your grilling needs! Elevator to the first floor level opens up to the kitchen certainly helps with unloading. Master bedroom (wing) with huge closet and bathroom provides more than convenience. Upstairs hosts two very spacious rooms with a hallway closet that is currently being used as the perfect desk niche, and an extra linen closet.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7237" y="8977142"/>
            <a:ext cx="754325" cy="1047674"/>
          </a:xfrm>
          <a:prstGeom prst="rect">
            <a:avLst/>
          </a:prstGeom>
        </p:spPr>
      </p:pic>
      <p:sp>
        <p:nvSpPr>
          <p:cNvPr id="17" name="Rectangle 16"/>
          <p:cNvSpPr/>
          <p:nvPr/>
        </p:nvSpPr>
        <p:spPr>
          <a:xfrm>
            <a:off x="228601" y="9062398"/>
            <a:ext cx="7772399" cy="877163"/>
          </a:xfrm>
          <a:prstGeom prst="rect">
            <a:avLst/>
          </a:prstGeom>
        </p:spPr>
        <p:txBody>
          <a:bodyPr wrap="square">
            <a:spAutoFit/>
          </a:bodyPr>
          <a:lstStyle/>
          <a:p>
            <a:pPr algn="ctr"/>
            <a:r>
              <a:rPr lang="en-US" sz="1800" dirty="0">
                <a:solidFill>
                  <a:srgbClr val="10253F"/>
                </a:solidFill>
                <a:latin typeface="Century Gothic" panose="020B0502020202020204" pitchFamily="34" charset="0"/>
              </a:rPr>
              <a:t>Suzi Baldrick</a:t>
            </a:r>
            <a:br>
              <a:rPr lang="en-US" sz="1800" dirty="0">
                <a:solidFill>
                  <a:srgbClr val="10253F"/>
                </a:solidFill>
                <a:latin typeface="Century Gothic" panose="020B0502020202020204" pitchFamily="34" charset="0"/>
              </a:rPr>
            </a:br>
            <a:r>
              <a:rPr lang="en-US" sz="1100" dirty="0">
                <a:solidFill>
                  <a:srgbClr val="10253F"/>
                </a:solidFill>
                <a:latin typeface="Century Gothic" panose="020B0502020202020204" pitchFamily="34" charset="0"/>
              </a:rPr>
              <a:t>Mobile 843-442-3149</a:t>
            </a:r>
          </a:p>
          <a:p>
            <a:pPr algn="ctr"/>
            <a:r>
              <a:rPr lang="en-US" sz="1100" dirty="0">
                <a:solidFill>
                  <a:srgbClr val="10253F"/>
                </a:solidFill>
                <a:latin typeface="Century Gothic" panose="020B0502020202020204" pitchFamily="34" charset="0"/>
              </a:rPr>
              <a:t>suzi.baldrick@carolinaone.com</a:t>
            </a:r>
          </a:p>
          <a:p>
            <a:pPr algn="ctr"/>
            <a:r>
              <a:rPr lang="en-US" sz="1100" dirty="0">
                <a:solidFill>
                  <a:srgbClr val="10253F"/>
                </a:solidFill>
                <a:latin typeface="Century Gothic" panose="020B0502020202020204" pitchFamily="34" charset="0"/>
              </a:rPr>
              <a:t>www.carolinacoastalproperties.net</a:t>
            </a:r>
          </a:p>
        </p:txBody>
      </p:sp>
      <p:grpSp>
        <p:nvGrpSpPr>
          <p:cNvPr id="24" name="Group 23"/>
          <p:cNvGrpSpPr/>
          <p:nvPr/>
        </p:nvGrpSpPr>
        <p:grpSpPr>
          <a:xfrm>
            <a:off x="6476999" y="8991422"/>
            <a:ext cx="1524000" cy="1019115"/>
            <a:chOff x="0" y="9037683"/>
            <a:chExt cx="1524000" cy="1019115"/>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523220"/>
            </a:xfrm>
            <a:prstGeom prst="rect">
              <a:avLst/>
            </a:prstGeom>
          </p:spPr>
          <p:txBody>
            <a:bodyPr wrap="square">
              <a:spAutoFit/>
            </a:bodyPr>
            <a:lstStyle/>
            <a:p>
              <a:pPr algn="ctr"/>
              <a:r>
                <a:rPr lang="en-US" sz="700" dirty="0">
                  <a:solidFill>
                    <a:srgbClr val="10253F"/>
                  </a:solidFill>
                  <a:latin typeface="Century Gothic" panose="020B0502020202020204" pitchFamily="34" charset="0"/>
                </a:rPr>
                <a:t>Carolina Coastal Group</a:t>
              </a:r>
              <a:br>
                <a:rPr lang="en-US" sz="700" dirty="0">
                  <a:solidFill>
                    <a:srgbClr val="10253F"/>
                  </a:solidFill>
                  <a:latin typeface="Century Gothic" panose="020B0502020202020204" pitchFamily="34" charset="0"/>
                </a:rPr>
              </a:br>
              <a:r>
                <a:rPr lang="en-US" sz="700" dirty="0">
                  <a:solidFill>
                    <a:srgbClr val="10253F"/>
                  </a:solidFill>
                  <a:latin typeface="Century Gothic" panose="020B0502020202020204" pitchFamily="34" charset="0"/>
                </a:rPr>
                <a:t>Carolina One Real Estate</a:t>
              </a:r>
            </a:p>
            <a:p>
              <a:pPr algn="ctr"/>
              <a:r>
                <a:rPr lang="en-US" sz="700" dirty="0">
                  <a:solidFill>
                    <a:srgbClr val="10253F"/>
                  </a:solidFill>
                  <a:latin typeface="Century Gothic" panose="020B0502020202020204" pitchFamily="34" charset="0"/>
                </a:rPr>
                <a:t>1503 Palm Blvd</a:t>
              </a:r>
            </a:p>
            <a:p>
              <a:pPr algn="ctr"/>
              <a:r>
                <a:rPr lang="en-US" sz="700" dirty="0">
                  <a:solidFill>
                    <a:srgbClr val="10253F"/>
                  </a:solidFill>
                  <a:latin typeface="Century Gothic" panose="020B0502020202020204" pitchFamily="34" charset="0"/>
                </a:rPr>
                <a:t>Isle of Palms, SC 29451-2280</a:t>
              </a:r>
            </a:p>
          </p:txBody>
        </p:sp>
      </p:grpSp>
      <p:sp>
        <p:nvSpPr>
          <p:cNvPr id="30" name="Rectangle 29"/>
          <p:cNvSpPr/>
          <p:nvPr/>
        </p:nvSpPr>
        <p:spPr>
          <a:xfrm>
            <a:off x="4168397" y="0"/>
            <a:ext cx="4061203" cy="400110"/>
          </a:xfrm>
          <a:prstGeom prst="rect">
            <a:avLst/>
          </a:prstGeom>
          <a:gradFill flip="none" rotWithShape="1">
            <a:gsLst>
              <a:gs pos="0">
                <a:schemeClr val="accent1">
                  <a:lumMod val="5000"/>
                  <a:lumOff val="95000"/>
                  <a:alpha val="0"/>
                </a:schemeClr>
              </a:gs>
              <a:gs pos="100000">
                <a:srgbClr val="FFFF00"/>
              </a:gs>
            </a:gsLst>
            <a:lin ang="0" scaled="1"/>
            <a:tileRect/>
          </a:gradFill>
        </p:spPr>
        <p:txBody>
          <a:bodyPr wrap="square">
            <a:spAutoFit/>
          </a:bodyPr>
          <a:lstStyle/>
          <a:p>
            <a:pPr algn="r"/>
            <a:r>
              <a:rPr lang="en-US" b="1" i="1" dirty="0">
                <a:solidFill>
                  <a:srgbClr val="10253F"/>
                </a:solidFill>
                <a:effectLst>
                  <a:outerShdw blurRad="50800" dist="38100" dir="5400000" algn="t" rotWithShape="0">
                    <a:schemeClr val="tx2">
                      <a:lumMod val="50000"/>
                      <a:alpha val="40000"/>
                    </a:schemeClr>
                  </a:outerShdw>
                </a:effectLst>
              </a:rPr>
              <a:t>NEW PRICE!</a:t>
            </a:r>
          </a:p>
        </p:txBody>
      </p:sp>
      <p:sp>
        <p:nvSpPr>
          <p:cNvPr id="4" name="Rectangle 3">
            <a:extLst>
              <a:ext uri="{FF2B5EF4-FFF2-40B4-BE49-F238E27FC236}">
                <a16:creationId xmlns:a16="http://schemas.microsoft.com/office/drawing/2014/main" id="{BD5F38D1-3C09-476C-9544-C12C023A5A70}"/>
              </a:ext>
            </a:extLst>
          </p:cNvPr>
          <p:cNvSpPr/>
          <p:nvPr/>
        </p:nvSpPr>
        <p:spPr>
          <a:xfrm>
            <a:off x="8382000" y="1911747"/>
            <a:ext cx="1774845" cy="461665"/>
          </a:xfrm>
          <a:prstGeom prst="rect">
            <a:avLst/>
          </a:prstGeom>
        </p:spPr>
        <p:txBody>
          <a:bodyPr wrap="none">
            <a:spAutoFit/>
          </a:bodyPr>
          <a:lstStyle/>
          <a:p>
            <a:r>
              <a:rPr lang="en-US" sz="2400"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NEW PRICE</a:t>
            </a:r>
            <a:endParaRPr lang="en-US" sz="2400" b="1" dirty="0">
              <a:solidFill>
                <a:srgbClr val="FF0000"/>
              </a:solidFill>
              <a:effectLst>
                <a:outerShdw blurRad="50800" dist="38100" dir="2700000" algn="tl" rotWithShape="0">
                  <a:prstClr val="black">
                    <a:alpha val="40000"/>
                  </a:prstClr>
                </a:outerShdw>
              </a:effectLst>
              <a:highlight>
                <a:srgbClr val="FFFF00"/>
              </a:highlight>
            </a:endParaRPr>
          </a:p>
        </p:txBody>
      </p:sp>
      <p:pic>
        <p:nvPicPr>
          <p:cNvPr id="19" name="Picture 18">
            <a:extLst>
              <a:ext uri="{FF2B5EF4-FFF2-40B4-BE49-F238E27FC236}">
                <a16:creationId xmlns:a16="http://schemas.microsoft.com/office/drawing/2014/main" id="{75392122-D52C-4AA7-A723-E25D9FF08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5105400"/>
            <a:ext cx="1371600" cy="914400"/>
          </a:xfrm>
          <a:prstGeom prst="rect">
            <a:avLst/>
          </a:prstGeom>
          <a:ln w="12700">
            <a:solidFill>
              <a:schemeClr val="bg1"/>
            </a:solidFill>
          </a:ln>
        </p:spPr>
      </p:pic>
      <p:pic>
        <p:nvPicPr>
          <p:cNvPr id="23" name="Picture 22" descr="A view of the shower&#10;&#10;Description automatically generated">
            <a:extLst>
              <a:ext uri="{FF2B5EF4-FFF2-40B4-BE49-F238E27FC236}">
                <a16:creationId xmlns:a16="http://schemas.microsoft.com/office/drawing/2014/main" id="{FC918EC7-9B26-4E86-98F0-724B68642A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6600" y="786472"/>
            <a:ext cx="1371600" cy="2054831"/>
          </a:xfrm>
          <a:prstGeom prst="rect">
            <a:avLst/>
          </a:prstGeom>
        </p:spPr>
      </p:pic>
      <p:pic>
        <p:nvPicPr>
          <p:cNvPr id="28" name="Picture 27">
            <a:extLst>
              <a:ext uri="{FF2B5EF4-FFF2-40B4-BE49-F238E27FC236}">
                <a16:creationId xmlns:a16="http://schemas.microsoft.com/office/drawing/2014/main" id="{8C4CAB4F-B91B-4F23-853A-E1F331D202F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371600" y="5105400"/>
            <a:ext cx="1371600" cy="914400"/>
          </a:xfrm>
          <a:prstGeom prst="rect">
            <a:avLst/>
          </a:prstGeom>
          <a:ln w="12700">
            <a:solidFill>
              <a:schemeClr val="bg1"/>
            </a:solidFill>
          </a:ln>
        </p:spPr>
      </p:pic>
      <p:pic>
        <p:nvPicPr>
          <p:cNvPr id="31" name="Picture 30">
            <a:extLst>
              <a:ext uri="{FF2B5EF4-FFF2-40B4-BE49-F238E27FC236}">
                <a16:creationId xmlns:a16="http://schemas.microsoft.com/office/drawing/2014/main" id="{51C6CE16-406D-4102-B4A1-FD51217AFB9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486401" y="5105400"/>
            <a:ext cx="1371601" cy="914400"/>
          </a:xfrm>
          <a:prstGeom prst="rect">
            <a:avLst/>
          </a:prstGeom>
          <a:ln w="12700">
            <a:solidFill>
              <a:schemeClr val="bg1"/>
            </a:solidFill>
          </a:ln>
        </p:spPr>
      </p:pic>
      <p:pic>
        <p:nvPicPr>
          <p:cNvPr id="33" name="Picture 32">
            <a:extLst>
              <a:ext uri="{FF2B5EF4-FFF2-40B4-BE49-F238E27FC236}">
                <a16:creationId xmlns:a16="http://schemas.microsoft.com/office/drawing/2014/main" id="{2696431F-44F5-491F-B498-1C6E492EB34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114800" y="5105400"/>
            <a:ext cx="1371601" cy="914400"/>
          </a:xfrm>
          <a:prstGeom prst="rect">
            <a:avLst/>
          </a:prstGeom>
          <a:ln w="12700">
            <a:solidFill>
              <a:schemeClr val="bg1"/>
            </a:solidFill>
          </a:ln>
        </p:spPr>
      </p:pic>
      <p:pic>
        <p:nvPicPr>
          <p:cNvPr id="35" name="Picture 34">
            <a:extLst>
              <a:ext uri="{FF2B5EF4-FFF2-40B4-BE49-F238E27FC236}">
                <a16:creationId xmlns:a16="http://schemas.microsoft.com/office/drawing/2014/main" id="{CBC479BF-3035-4D31-A6D5-83B69EA983F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858000" y="5105400"/>
            <a:ext cx="1371600" cy="914400"/>
          </a:xfrm>
          <a:prstGeom prst="rect">
            <a:avLst/>
          </a:prstGeom>
          <a:ln w="12700">
            <a:solidFill>
              <a:schemeClr val="bg1"/>
            </a:solidFill>
          </a:ln>
        </p:spPr>
      </p:pic>
      <p:pic>
        <p:nvPicPr>
          <p:cNvPr id="37" name="Picture 36" descr="A picture containing brick, person, floor, painted&#10;&#10;Description automatically generated">
            <a:extLst>
              <a:ext uri="{FF2B5EF4-FFF2-40B4-BE49-F238E27FC236}">
                <a16:creationId xmlns:a16="http://schemas.microsoft.com/office/drawing/2014/main" id="{8004F2E9-8A28-47D6-8391-EAF345A010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6009" y="6202468"/>
            <a:ext cx="1371600" cy="915163"/>
          </a:xfrm>
          <a:prstGeom prst="rect">
            <a:avLst/>
          </a:prstGeom>
        </p:spPr>
      </p:pic>
      <p:sp>
        <p:nvSpPr>
          <p:cNvPr id="2" name="Title 1"/>
          <p:cNvSpPr>
            <a:spLocks noGrp="1"/>
          </p:cNvSpPr>
          <p:nvPr>
            <p:ph type="ctrTitle"/>
          </p:nvPr>
        </p:nvSpPr>
        <p:spPr>
          <a:xfrm>
            <a:off x="-2" y="13320"/>
            <a:ext cx="8229601" cy="1129680"/>
          </a:xfrm>
        </p:spPr>
        <p:txBody>
          <a:bodyPr anchor="t">
            <a:noAutofit/>
            <a:scene3d>
              <a:camera prst="orthographicFront"/>
              <a:lightRig rig="soft" dir="t">
                <a:rot lat="0" lon="0" rev="17220000"/>
              </a:lightRig>
            </a:scene3d>
            <a:sp3d prstMaterial="softEdge"/>
          </a:bodyPr>
          <a:lstStyle/>
          <a:p>
            <a:pPr algn="l"/>
            <a:r>
              <a:rPr lang="en-US" sz="2000" cap="none" dirty="0">
                <a:ln w="3175" cmpd="sng">
                  <a:noFill/>
                  <a:prstDash val="solid"/>
                </a:ln>
                <a:solidFill>
                  <a:schemeClr val="bg1"/>
                </a:solidFill>
                <a:effectLst/>
                <a:latin typeface="Century Gothic" panose="020B0502020202020204" pitchFamily="34" charset="0"/>
              </a:rPr>
              <a:t>52 Pelican Reach</a:t>
            </a:r>
            <a:br>
              <a:rPr lang="en-US" sz="1800" cap="none" dirty="0">
                <a:ln w="10541" cmpd="sng">
                  <a:noFill/>
                  <a:prstDash val="solid"/>
                </a:ln>
                <a:solidFill>
                  <a:schemeClr val="bg1"/>
                </a:solidFill>
                <a:effectLst/>
                <a:latin typeface="Century Gothic" panose="020B0502020202020204" pitchFamily="34" charset="0"/>
              </a:rPr>
            </a:br>
            <a:r>
              <a:rPr lang="en-US" sz="1300" cap="none" dirty="0">
                <a:ln w="10541" cmpd="sng">
                  <a:noFill/>
                  <a:prstDash val="solid"/>
                </a:ln>
                <a:solidFill>
                  <a:schemeClr val="bg1"/>
                </a:solidFill>
                <a:effectLst/>
                <a:latin typeface="Century Gothic" panose="020B0502020202020204" pitchFamily="34" charset="0"/>
              </a:rPr>
              <a:t>Wild Dunes | Isle of Palms</a:t>
            </a:r>
            <a:br>
              <a:rPr lang="en-US" sz="1300" cap="none" dirty="0">
                <a:ln w="10541" cmpd="sng">
                  <a:noFill/>
                  <a:prstDash val="solid"/>
                </a:ln>
                <a:solidFill>
                  <a:schemeClr val="bg1"/>
                </a:solidFill>
                <a:effectLst/>
                <a:latin typeface="Century Gothic" panose="020B0502020202020204" pitchFamily="34" charset="0"/>
              </a:rPr>
            </a:br>
            <a:r>
              <a:rPr lang="en-US" sz="1300" cap="none" dirty="0">
                <a:ln w="10541" cmpd="sng">
                  <a:noFill/>
                  <a:prstDash val="solid"/>
                </a:ln>
                <a:solidFill>
                  <a:schemeClr val="bg1"/>
                </a:solidFill>
                <a:effectLst/>
                <a:latin typeface="Century Gothic" panose="020B0502020202020204" pitchFamily="34" charset="0"/>
              </a:rPr>
              <a:t>MLS# 22012762</a:t>
            </a:r>
            <a:br>
              <a:rPr lang="en-US" sz="1300" cap="none" dirty="0">
                <a:ln w="10541" cmpd="sng">
                  <a:noFill/>
                  <a:prstDash val="solid"/>
                </a:ln>
                <a:solidFill>
                  <a:schemeClr val="bg1"/>
                </a:solidFill>
                <a:effectLst/>
                <a:latin typeface="Century Gothic" panose="020B0502020202020204" pitchFamily="34" charset="0"/>
              </a:rPr>
            </a:br>
            <a:r>
              <a:rPr lang="en-US" sz="1300" cap="none" dirty="0">
                <a:ln w="10541" cmpd="sng">
                  <a:noFill/>
                  <a:prstDash val="solid"/>
                </a:ln>
                <a:solidFill>
                  <a:schemeClr val="bg1"/>
                </a:solidFill>
                <a:effectLst/>
                <a:latin typeface="Century Gothic" panose="020B0502020202020204" pitchFamily="34" charset="0"/>
              </a:rPr>
              <a:t>$1,424,999</a:t>
            </a:r>
            <a:endParaRPr lang="en-US" sz="1300" i="1" cap="none" dirty="0">
              <a:ln w="10541" cmpd="sng">
                <a:noFill/>
                <a:prstDash val="solid"/>
              </a:ln>
              <a:solidFill>
                <a:schemeClr val="bg1"/>
              </a:solidFill>
              <a:effectLst/>
              <a:highlight>
                <a:srgbClr val="FFFF00"/>
              </a:highlight>
              <a:latin typeface="Century Gothic" panose="020B0502020202020204" pitchFamily="34" charset="0"/>
            </a:endParaRPr>
          </a:p>
        </p:txBody>
      </p:sp>
      <p:pic>
        <p:nvPicPr>
          <p:cNvPr id="22" name="Picture 21">
            <a:extLst>
              <a:ext uri="{FF2B5EF4-FFF2-40B4-BE49-F238E27FC236}">
                <a16:creationId xmlns:a16="http://schemas.microsoft.com/office/drawing/2014/main" id="{D6E9A478-A9B2-8DD3-685F-59EB4F7587F9}"/>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743200" y="5105400"/>
            <a:ext cx="1371600" cy="914400"/>
          </a:xfrm>
          <a:prstGeom prst="rect">
            <a:avLst/>
          </a:prstGeom>
          <a:ln w="12700">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503</TotalTime>
  <Words>273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52 Pelican Reach Wild Dunes | Isle of Palms MLS# 22012762 $1,424,999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95</cp:revision>
  <dcterms:created xsi:type="dcterms:W3CDTF">2006-08-16T00:00:00Z</dcterms:created>
  <dcterms:modified xsi:type="dcterms:W3CDTF">2022-06-22T19:46:34Z</dcterms:modified>
</cp:coreProperties>
</file>