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Lst>
  <p:sldSz cx="7772400" cy="10058400"/>
  <p:notesSz cx="6858000" cy="9144000"/>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7" d="100"/>
          <a:sy n="47" d="100"/>
        </p:scale>
        <p:origin x="2244" y="396"/>
      </p:cViewPr>
      <p:guideLst>
        <p:guide orient="horz" pos="3168"/>
        <p:guide pos="244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6"/>
            <a:ext cx="6606540" cy="2156036"/>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634990" y="402804"/>
            <a:ext cx="1748790" cy="8582236"/>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8620" y="402804"/>
            <a:ext cx="5116830" cy="858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8862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50970" y="2346962"/>
            <a:ext cx="3432810" cy="6638079"/>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8" cy="938318"/>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8" cy="5795222"/>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1" y="400474"/>
            <a:ext cx="2557066" cy="170434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038793" y="400474"/>
            <a:ext cx="4344988" cy="8584566"/>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1" y="2104814"/>
            <a:ext cx="2557066" cy="6880226"/>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1"/>
            <a:ext cx="4663440" cy="831216"/>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523445" y="898736"/>
            <a:ext cx="4663440" cy="60350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523445" y="7872097"/>
            <a:ext cx="4663440" cy="1180464"/>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8620" y="402802"/>
            <a:ext cx="6995160" cy="1676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388620" y="2346962"/>
            <a:ext cx="6995160" cy="6638079"/>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88620" y="9322648"/>
            <a:ext cx="1813560" cy="535516"/>
          </a:xfrm>
          <a:prstGeom prst="rect">
            <a:avLst/>
          </a:prstGeom>
        </p:spPr>
        <p:txBody>
          <a:bodyPr vert="horz" lIns="101882" tIns="50941" rIns="101882" bIns="50941" rtlCol="0" anchor="ctr"/>
          <a:lstStyle>
            <a:lvl1pPr algn="l">
              <a:defRPr sz="1300">
                <a:solidFill>
                  <a:schemeClr val="tx1">
                    <a:tint val="75000"/>
                  </a:schemeClr>
                </a:solidFill>
              </a:defRPr>
            </a:lvl1pPr>
          </a:lstStyle>
          <a:p>
            <a:fld id="{1D8BD707-D9CF-40AE-B4C6-C98DA3205C09}" type="datetimeFigureOut">
              <a:rPr lang="en-US" smtClean="0"/>
              <a:pPr/>
              <a:t>12/10/2018</a:t>
            </a:fld>
            <a:endParaRPr lang="en-US"/>
          </a:p>
        </p:txBody>
      </p:sp>
      <p:sp>
        <p:nvSpPr>
          <p:cNvPr id="5" name="Footer Placeholder 4"/>
          <p:cNvSpPr>
            <a:spLocks noGrp="1"/>
          </p:cNvSpPr>
          <p:nvPr>
            <p:ph type="ftr" sz="quarter" idx="3"/>
          </p:nvPr>
        </p:nvSpPr>
        <p:spPr>
          <a:xfrm>
            <a:off x="2655570" y="9322648"/>
            <a:ext cx="2461260" cy="535516"/>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570220" y="9322648"/>
            <a:ext cx="1813560" cy="535516"/>
          </a:xfrm>
          <a:prstGeom prst="rect">
            <a:avLst/>
          </a:prstGeom>
        </p:spPr>
        <p:txBody>
          <a:bodyPr vert="horz" lIns="101882" tIns="50941" rIns="101882" bIns="50941" rtlCol="0" anchor="ctr"/>
          <a:lstStyle>
            <a:lvl1pPr algn="r">
              <a:defRPr sz="13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13" Type="http://schemas.openxmlformats.org/officeDocument/2006/relationships/image" Target="../media/image11.jpeg"/><Relationship Id="rId3" Type="http://schemas.microsoft.com/office/2007/relationships/hdphoto" Target="../media/hdphoto1.wdp"/><Relationship Id="rId7" Type="http://schemas.openxmlformats.org/officeDocument/2006/relationships/image" Target="../media/image5.jpeg"/><Relationship Id="rId12" Type="http://schemas.openxmlformats.org/officeDocument/2006/relationships/image" Target="../media/image10.jpeg"/><Relationship Id="rId2" Type="http://schemas.openxmlformats.org/officeDocument/2006/relationships/image" Target="../media/image1.png"/><Relationship Id="rId16" Type="http://schemas.openxmlformats.org/officeDocument/2006/relationships/image" Target="../media/image14.jpeg"/><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jpeg"/><Relationship Id="rId5" Type="http://schemas.openxmlformats.org/officeDocument/2006/relationships/image" Target="../media/image3.png"/><Relationship Id="rId15" Type="http://schemas.openxmlformats.org/officeDocument/2006/relationships/image" Target="../media/image13.jpeg"/><Relationship Id="rId10" Type="http://schemas.openxmlformats.org/officeDocument/2006/relationships/image" Target="../media/image8.jpeg"/><Relationship Id="rId4" Type="http://schemas.openxmlformats.org/officeDocument/2006/relationships/image" Target="../media/image2.jpg"/><Relationship Id="rId9" Type="http://schemas.openxmlformats.org/officeDocument/2006/relationships/image" Target="../media/image7.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5000"/>
            <a:lum/>
            <a:extLst>
              <a:ext uri="{BEBA8EAE-BF5A-486C-A8C5-ECC9F3942E4B}">
                <a14:imgProps xmlns:a14="http://schemas.microsoft.com/office/drawing/2010/main">
                  <a14:imgLayer r:embed="rId3">
                    <a14:imgEffect>
                      <a14:artisticBlur/>
                    </a14:imgEffect>
                  </a14:imgLayer>
                </a14:imgProps>
              </a:ext>
            </a:extLst>
          </a:blip>
          <a:srcRect/>
          <a:stretch>
            <a:fillRect l="-47000" r="-47000"/>
          </a:stretch>
        </a:blipFill>
        <a:effectLst/>
      </p:bgPr>
    </p:bg>
    <p:spTree>
      <p:nvGrpSpPr>
        <p:cNvPr id="1" name=""/>
        <p:cNvGrpSpPr/>
        <p:nvPr/>
      </p:nvGrpSpPr>
      <p:grpSpPr>
        <a:xfrm>
          <a:off x="0" y="0"/>
          <a:ext cx="0" cy="0"/>
          <a:chOff x="0" y="0"/>
          <a:chExt cx="0" cy="0"/>
        </a:xfrm>
      </p:grpSpPr>
      <p:sp>
        <p:nvSpPr>
          <p:cNvPr id="4" name="Rectangle 3"/>
          <p:cNvSpPr/>
          <p:nvPr/>
        </p:nvSpPr>
        <p:spPr>
          <a:xfrm>
            <a:off x="7962331" y="-18554"/>
            <a:ext cx="1235494" cy="10058400"/>
          </a:xfrm>
          <a:prstGeom prst="rect">
            <a:avLst/>
          </a:prstGeom>
          <a:gradFill>
            <a:gsLst>
              <a:gs pos="0">
                <a:schemeClr val="tx2"/>
              </a:gs>
              <a:gs pos="50000">
                <a:schemeClr val="accent1">
                  <a:tint val="44500"/>
                  <a:satMod val="160000"/>
                </a:schemeClr>
              </a:gs>
              <a:gs pos="100000">
                <a:schemeClr val="bg1"/>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61764" y="750740"/>
            <a:ext cx="4648873" cy="309924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32"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200095"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ctrTitle"/>
          </p:nvPr>
        </p:nvSpPr>
        <p:spPr>
          <a:xfrm>
            <a:off x="156084" y="3886200"/>
            <a:ext cx="7460233" cy="914400"/>
          </a:xfrm>
        </p:spPr>
        <p:txBody>
          <a:bodyPr>
            <a:noAutofit/>
          </a:bodyPr>
          <a:lstStyle/>
          <a:p>
            <a:r>
              <a:rPr lang="en-US" sz="2800" b="1" dirty="0">
                <a:ln w="3175">
                  <a:noFill/>
                </a:ln>
                <a:latin typeface="Georgia" panose="02040502050405020303" pitchFamily="18" charset="0"/>
                <a:cs typeface="Microsoft Sans Serif" panose="020B0604020202020204" pitchFamily="34" charset="0"/>
              </a:rPr>
              <a:t>5308 </a:t>
            </a:r>
            <a:r>
              <a:rPr lang="en-US" sz="2800" b="1" dirty="0" err="1">
                <a:ln w="3175">
                  <a:noFill/>
                </a:ln>
                <a:latin typeface="Georgia" panose="02040502050405020303" pitchFamily="18" charset="0"/>
                <a:cs typeface="Microsoft Sans Serif" panose="020B0604020202020204" pitchFamily="34" charset="0"/>
              </a:rPr>
              <a:t>Sumters</a:t>
            </a:r>
            <a:r>
              <a:rPr lang="en-US" sz="2800" b="1" dirty="0">
                <a:ln w="3175">
                  <a:noFill/>
                </a:ln>
                <a:latin typeface="Georgia" panose="02040502050405020303" pitchFamily="18" charset="0"/>
                <a:cs typeface="Microsoft Sans Serif" panose="020B0604020202020204" pitchFamily="34" charset="0"/>
              </a:rPr>
              <a:t> Run</a:t>
            </a:r>
            <a:br>
              <a:rPr lang="en-US" sz="2000" dirty="0">
                <a:ln w="3175">
                  <a:noFill/>
                </a:ln>
                <a:latin typeface="Georgia" panose="02040502050405020303" pitchFamily="18" charset="0"/>
                <a:cs typeface="Microsoft Sans Serif" panose="020B0604020202020204" pitchFamily="34" charset="0"/>
              </a:rPr>
            </a:br>
            <a:r>
              <a:rPr lang="en-US" sz="2000" dirty="0">
                <a:ln w="3175">
                  <a:noFill/>
                </a:ln>
                <a:latin typeface="Georgia" panose="02040502050405020303" pitchFamily="18" charset="0"/>
                <a:cs typeface="Microsoft Sans Serif" panose="020B0604020202020204" pitchFamily="34" charset="0"/>
              </a:rPr>
              <a:t>Riverchase ~ Charleston ~ MLS# 18027155 ~ $259,900</a:t>
            </a:r>
            <a:endParaRPr lang="en-US" sz="1400" dirty="0">
              <a:ln w="3175">
                <a:noFill/>
              </a:ln>
              <a:latin typeface="Georgia" panose="02040502050405020303" pitchFamily="18" charset="0"/>
              <a:cs typeface="Microsoft Sans Serif" panose="020B0604020202020204" pitchFamily="34" charset="0"/>
            </a:endParaRPr>
          </a:p>
        </p:txBody>
      </p:sp>
      <p:sp>
        <p:nvSpPr>
          <p:cNvPr id="3" name="Subtitle 2"/>
          <p:cNvSpPr>
            <a:spLocks noGrp="1"/>
          </p:cNvSpPr>
          <p:nvPr>
            <p:ph type="subTitle" idx="1"/>
          </p:nvPr>
        </p:nvSpPr>
        <p:spPr>
          <a:xfrm>
            <a:off x="0" y="4800600"/>
            <a:ext cx="7772400" cy="3129078"/>
          </a:xfrm>
        </p:spPr>
        <p:txBody>
          <a:bodyPr anchor="ctr">
            <a:noAutofit/>
          </a:bodyPr>
          <a:lstStyle/>
          <a:p>
            <a:r>
              <a:rPr lang="en-US" sz="1600" dirty="0">
                <a:solidFill>
                  <a:schemeClr val="tx1"/>
                </a:solidFill>
                <a:latin typeface="Georgia" panose="02040502050405020303" pitchFamily="18" charset="0"/>
                <a:cs typeface="Microsoft Sans Serif" panose="020B0604020202020204" pitchFamily="34" charset="0"/>
              </a:rPr>
              <a:t>Beautifully updated ranch style home in River Chase subdivision, located in Dorchester District II school district. Upon entering through the front door, you will notice a wet bar just off the entrance looking onto the large family room. Off the family room, you have a newly renovated kitchen and spacious dining room with access to the backyard. Down the hall from the family room, you will find the master bedroom toward the backside of the home and two spare bedrooms located on the frontside of the home. Recent upgrades include: Flooring, new paint, fully renovated kitchen including new appliances, updated bathrooms, and windows. Homeowner has done a fantastic job on upgrade selections and this home is move in ready! Minutes to the Charleston Air Force Base, Bosch, and Boeing.</a:t>
            </a:r>
            <a:endParaRPr lang="en-US" sz="1400" dirty="0">
              <a:solidFill>
                <a:schemeClr val="tx1"/>
              </a:solidFill>
              <a:latin typeface="Georgia" panose="02040502050405020303" pitchFamily="18" charset="0"/>
              <a:cs typeface="Microsoft Sans Serif" panose="020B0604020202020204" pitchFamily="34" charset="0"/>
            </a:endParaRPr>
          </a:p>
        </p:txBody>
      </p:sp>
      <p:sp>
        <p:nvSpPr>
          <p:cNvPr id="6" name="Rectangle 5"/>
          <p:cNvSpPr/>
          <p:nvPr/>
        </p:nvSpPr>
        <p:spPr>
          <a:xfrm>
            <a:off x="0" y="9121914"/>
            <a:ext cx="7764018" cy="707886"/>
          </a:xfrm>
          <a:prstGeom prst="rect">
            <a:avLst/>
          </a:prstGeom>
        </p:spPr>
        <p:txBody>
          <a:bodyPr wrap="square">
            <a:spAutoFit/>
          </a:bodyPr>
          <a:lstStyle/>
          <a:p>
            <a:pPr algn="ctr"/>
            <a:r>
              <a:rPr lang="en-US" sz="1600" b="1" dirty="0">
                <a:latin typeface="Georgia" panose="02040502050405020303" pitchFamily="18" charset="0"/>
                <a:cs typeface="Microsoft Sans Serif" panose="020B0604020202020204" pitchFamily="34" charset="0"/>
              </a:rPr>
              <a:t>Scott Fulton</a:t>
            </a:r>
          </a:p>
          <a:p>
            <a:pPr algn="ctr"/>
            <a:r>
              <a:rPr lang="en-US" sz="1200" dirty="0">
                <a:latin typeface="Georgia" panose="02040502050405020303" pitchFamily="18" charset="0"/>
                <a:cs typeface="Microsoft Sans Serif" panose="020B0604020202020204" pitchFamily="34" charset="0"/>
              </a:rPr>
              <a:t>(843) 324-8845 O | (843) 324-8445 M</a:t>
            </a:r>
            <a:br>
              <a:rPr lang="en-US" sz="1200" dirty="0">
                <a:latin typeface="Georgia" panose="02040502050405020303" pitchFamily="18" charset="0"/>
                <a:cs typeface="Microsoft Sans Serif" panose="020B0604020202020204" pitchFamily="34" charset="0"/>
              </a:rPr>
            </a:br>
            <a:r>
              <a:rPr lang="en-US" sz="1200" dirty="0">
                <a:latin typeface="Georgia" panose="02040502050405020303" pitchFamily="18" charset="0"/>
                <a:cs typeface="Microsoft Sans Serif" panose="020B0604020202020204" pitchFamily="34" charset="0"/>
              </a:rPr>
              <a:t>scott.fulton@agentownedrealty.com</a:t>
            </a:r>
          </a:p>
        </p:txBody>
      </p:sp>
      <p:sp>
        <p:nvSpPr>
          <p:cNvPr id="9" name="Rectangle 8"/>
          <p:cNvSpPr/>
          <p:nvPr/>
        </p:nvSpPr>
        <p:spPr>
          <a:xfrm>
            <a:off x="0" y="9812179"/>
            <a:ext cx="7772400" cy="246221"/>
          </a:xfrm>
          <a:prstGeom prst="rect">
            <a:avLst/>
          </a:prstGeom>
        </p:spPr>
        <p:txBody>
          <a:bodyPr wrap="square">
            <a:spAutoFit/>
          </a:bodyPr>
          <a:lstStyle/>
          <a:p>
            <a:pPr algn="ctr"/>
            <a:r>
              <a:rPr lang="en-US" sz="1000" dirty="0">
                <a:latin typeface="Georgia" panose="02040502050405020303" pitchFamily="18" charset="0"/>
                <a:cs typeface="Microsoft Sans Serif" panose="020B0604020202020204" pitchFamily="34" charset="0"/>
              </a:rPr>
              <a:t>AgentOwned Preferred Group | 824 Johnnie Dodds Blvd | Mt Pleasant, SC 29464</a:t>
            </a:r>
          </a:p>
        </p:txBody>
      </p:sp>
      <p:sp>
        <p:nvSpPr>
          <p:cNvPr id="10" name="Down Ribbon 9"/>
          <p:cNvSpPr/>
          <p:nvPr/>
        </p:nvSpPr>
        <p:spPr>
          <a:xfrm>
            <a:off x="1005458" y="-1165786"/>
            <a:ext cx="5753100" cy="615314"/>
          </a:xfrm>
          <a:prstGeom prst="ribbon">
            <a:avLst>
              <a:gd name="adj1" fmla="val 16667"/>
              <a:gd name="adj2" fmla="val 73983"/>
            </a:avLst>
          </a:prstGeom>
          <a:gradFill flip="none" rotWithShape="1">
            <a:gsLst>
              <a:gs pos="0">
                <a:srgbClr val="E6DCAC"/>
              </a:gs>
              <a:gs pos="12000">
                <a:srgbClr val="E6D78A"/>
              </a:gs>
              <a:gs pos="30000">
                <a:srgbClr val="C7AC4C"/>
              </a:gs>
              <a:gs pos="45000">
                <a:srgbClr val="E6D78A"/>
              </a:gs>
              <a:gs pos="77000">
                <a:srgbClr val="C7AC4C"/>
              </a:gs>
              <a:gs pos="100000">
                <a:srgbClr val="E6DCAC"/>
              </a:gs>
            </a:gsLst>
            <a:path path="circle">
              <a:fillToRect l="100000" t="100000"/>
            </a:path>
            <a:tileRect r="-100000" b="-100000"/>
          </a:gradFill>
          <a:ln w="6350">
            <a:solidFill>
              <a:schemeClr val="bg2">
                <a:lumMod val="50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en-US" sz="3200" b="1" i="1" dirty="0">
                <a:solidFill>
                  <a:schemeClr val="tx1"/>
                </a:solidFill>
                <a:latin typeface="Gabriola" panose="04040605051002020D02" pitchFamily="82" charset="0"/>
              </a:rPr>
              <a:t>Custom home on beautiful lake!</a:t>
            </a:r>
          </a:p>
        </p:txBody>
      </p:sp>
      <p:grpSp>
        <p:nvGrpSpPr>
          <p:cNvPr id="11" name="Group 10">
            <a:extLst>
              <a:ext uri="{FF2B5EF4-FFF2-40B4-BE49-F238E27FC236}">
                <a16:creationId xmlns:a16="http://schemas.microsoft.com/office/drawing/2014/main" id="{37AC05EE-3A1E-4F3E-9B5C-2DF7C8E768F5}"/>
              </a:ext>
            </a:extLst>
          </p:cNvPr>
          <p:cNvGrpSpPr/>
          <p:nvPr/>
        </p:nvGrpSpPr>
        <p:grpSpPr>
          <a:xfrm>
            <a:off x="65968" y="8119759"/>
            <a:ext cx="7649990" cy="914400"/>
            <a:chOff x="65968" y="8119759"/>
            <a:chExt cx="7649990" cy="914400"/>
          </a:xfrm>
        </p:grpSpPr>
        <p:pic>
          <p:nvPicPr>
            <p:cNvPr id="18" name="Picture 3"/>
            <p:cNvPicPr>
              <a:picLocks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65968" y="8119759"/>
              <a:ext cx="135255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19" name="Picture 4"/>
            <p:cNvPicPr>
              <a:picLocks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3296603" y="8119759"/>
              <a:ext cx="1179195"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0" name="Picture 3"/>
            <p:cNvPicPr>
              <a:picLocks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4772380"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1" name="Picture 4"/>
            <p:cNvPicPr>
              <a:picLocks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6344358" y="8119759"/>
              <a:ext cx="1371600" cy="9144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pic>
          <p:nvPicPr>
            <p:cNvPr id="22" name="Picture 4"/>
            <p:cNvPicPr>
              <a:picLocks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1628422" y="8162370"/>
              <a:ext cx="1371600" cy="8291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grpSp>
      <p:sp>
        <p:nvSpPr>
          <p:cNvPr id="5" name="Rectangle 4"/>
          <p:cNvSpPr/>
          <p:nvPr/>
        </p:nvSpPr>
        <p:spPr>
          <a:xfrm>
            <a:off x="0" y="0"/>
            <a:ext cx="7772400" cy="646331"/>
          </a:xfrm>
          <a:prstGeom prst="rect">
            <a:avLst/>
          </a:prstGeom>
        </p:spPr>
        <p:txBody>
          <a:bodyPr wrap="square">
            <a:spAutoFit/>
          </a:bodyPr>
          <a:lstStyle/>
          <a:p>
            <a:pPr algn="ctr"/>
            <a:r>
              <a:rPr lang="en-US" sz="3600" b="1" i="1" dirty="0">
                <a:ln w="3175">
                  <a:noFill/>
                </a:ln>
                <a:latin typeface="Gabriola" panose="04040605051002020D02" pitchFamily="82" charset="0"/>
              </a:rPr>
              <a:t>Price Reduction - Nicely Updated Ranch!</a:t>
            </a:r>
          </a:p>
        </p:txBody>
      </p:sp>
      <p:pic>
        <p:nvPicPr>
          <p:cNvPr id="24" name="Picture 8"/>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87084" y="9209979"/>
            <a:ext cx="1085219" cy="53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56443" y="759173"/>
            <a:ext cx="1371600" cy="897536"/>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028" name="Picture 4"/>
          <p:cNvPicPr>
            <a:picLocks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56443" y="2951259"/>
            <a:ext cx="1371600" cy="883059"/>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7" name="Picture 3"/>
          <p:cNvPicPr>
            <a:picLocks noChangeArrowheads="1"/>
          </p:cNvPicPr>
          <p:nvPr/>
        </p:nvPicPr>
        <p:blipFill>
          <a:blip r:embed="rId13" cstate="print">
            <a:extLst>
              <a:ext uri="{28A0092B-C50C-407E-A947-70E740481C1C}">
                <a14:useLocalDpi xmlns:a14="http://schemas.microsoft.com/office/drawing/2010/main" val="0"/>
              </a:ext>
            </a:extLst>
          </a:blip>
          <a:stretch>
            <a:fillRect/>
          </a:stretch>
        </p:blipFill>
        <p:spPr bwMode="auto">
          <a:xfrm>
            <a:off x="6344358" y="750741"/>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8" name="Picture 4"/>
          <p:cNvPicPr>
            <a:picLocks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63443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17" name="Picture 4"/>
          <p:cNvPicPr>
            <a:picLocks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74058" y="1843165"/>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pic>
        <p:nvPicPr>
          <p:cNvPr id="23" name="Picture 4">
            <a:extLst>
              <a:ext uri="{FF2B5EF4-FFF2-40B4-BE49-F238E27FC236}">
                <a16:creationId xmlns:a16="http://schemas.microsoft.com/office/drawing/2014/main" id="{45785BD7-3550-4A42-8809-98424F80C5A0}"/>
              </a:ext>
            </a:extLst>
          </p:cNvPr>
          <p:cNvPicPr>
            <a:picLocks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6344358" y="2935589"/>
            <a:ext cx="1371600" cy="914400"/>
          </a:xfrm>
          <a:prstGeom prst="rect">
            <a:avLst/>
          </a:prstGeom>
          <a:ln>
            <a:noFill/>
          </a:ln>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883232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152</TotalTime>
  <Words>190</Words>
  <Application>Microsoft Office PowerPoint</Application>
  <PresentationFormat>Custom</PresentationFormat>
  <Paragraphs>7</Paragraphs>
  <Slides>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Gabriola</vt:lpstr>
      <vt:lpstr>Georgia</vt:lpstr>
      <vt:lpstr>Office Theme</vt:lpstr>
      <vt:lpstr>5308 Sumters Run Riverchase ~ Charleston ~ MLS# 18027155 ~ $259,900</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40</cp:revision>
  <dcterms:created xsi:type="dcterms:W3CDTF">2006-08-16T00:00:00Z</dcterms:created>
  <dcterms:modified xsi:type="dcterms:W3CDTF">2018-12-10T22:42:25Z</dcterms:modified>
</cp:coreProperties>
</file>