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1085119" rtl="0" eaLnBrk="1" latinLnBrk="0" hangingPunct="1">
      <a:defRPr sz="2123" kern="1200">
        <a:solidFill>
          <a:schemeClr val="tx1"/>
        </a:solidFill>
        <a:latin typeface="+mn-lt"/>
        <a:ea typeface="+mn-ea"/>
        <a:cs typeface="+mn-cs"/>
      </a:defRPr>
    </a:lvl1pPr>
    <a:lvl2pPr marL="542560" algn="l" defTabSz="1085119" rtl="0" eaLnBrk="1" latinLnBrk="0" hangingPunct="1">
      <a:defRPr sz="2123" kern="1200">
        <a:solidFill>
          <a:schemeClr val="tx1"/>
        </a:solidFill>
        <a:latin typeface="+mn-lt"/>
        <a:ea typeface="+mn-ea"/>
        <a:cs typeface="+mn-cs"/>
      </a:defRPr>
    </a:lvl2pPr>
    <a:lvl3pPr marL="1085119" algn="l" defTabSz="1085119" rtl="0" eaLnBrk="1" latinLnBrk="0" hangingPunct="1">
      <a:defRPr sz="2123" kern="1200">
        <a:solidFill>
          <a:schemeClr val="tx1"/>
        </a:solidFill>
        <a:latin typeface="+mn-lt"/>
        <a:ea typeface="+mn-ea"/>
        <a:cs typeface="+mn-cs"/>
      </a:defRPr>
    </a:lvl3pPr>
    <a:lvl4pPr marL="1627679" algn="l" defTabSz="1085119" rtl="0" eaLnBrk="1" latinLnBrk="0" hangingPunct="1">
      <a:defRPr sz="2123" kern="1200">
        <a:solidFill>
          <a:schemeClr val="tx1"/>
        </a:solidFill>
        <a:latin typeface="+mn-lt"/>
        <a:ea typeface="+mn-ea"/>
        <a:cs typeface="+mn-cs"/>
      </a:defRPr>
    </a:lvl4pPr>
    <a:lvl5pPr marL="2170239" algn="l" defTabSz="1085119" rtl="0" eaLnBrk="1" latinLnBrk="0" hangingPunct="1">
      <a:defRPr sz="2123" kern="1200">
        <a:solidFill>
          <a:schemeClr val="tx1"/>
        </a:solidFill>
        <a:latin typeface="+mn-lt"/>
        <a:ea typeface="+mn-ea"/>
        <a:cs typeface="+mn-cs"/>
      </a:defRPr>
    </a:lvl5pPr>
    <a:lvl6pPr marL="2712799" algn="l" defTabSz="1085119" rtl="0" eaLnBrk="1" latinLnBrk="0" hangingPunct="1">
      <a:defRPr sz="2123" kern="1200">
        <a:solidFill>
          <a:schemeClr val="tx1"/>
        </a:solidFill>
        <a:latin typeface="+mn-lt"/>
        <a:ea typeface="+mn-ea"/>
        <a:cs typeface="+mn-cs"/>
      </a:defRPr>
    </a:lvl6pPr>
    <a:lvl7pPr marL="3255358" algn="l" defTabSz="1085119" rtl="0" eaLnBrk="1" latinLnBrk="0" hangingPunct="1">
      <a:defRPr sz="2123" kern="1200">
        <a:solidFill>
          <a:schemeClr val="tx1"/>
        </a:solidFill>
        <a:latin typeface="+mn-lt"/>
        <a:ea typeface="+mn-ea"/>
        <a:cs typeface="+mn-cs"/>
      </a:defRPr>
    </a:lvl7pPr>
    <a:lvl8pPr marL="3797918" algn="l" defTabSz="1085119" rtl="0" eaLnBrk="1" latinLnBrk="0" hangingPunct="1">
      <a:defRPr sz="2123" kern="1200">
        <a:solidFill>
          <a:schemeClr val="tx1"/>
        </a:solidFill>
        <a:latin typeface="+mn-lt"/>
        <a:ea typeface="+mn-ea"/>
        <a:cs typeface="+mn-cs"/>
      </a:defRPr>
    </a:lvl8pPr>
    <a:lvl9pPr marL="4340478" algn="l" defTabSz="1085119" rtl="0" eaLnBrk="1" latinLnBrk="0" hangingPunct="1">
      <a:defRPr sz="212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5" d="100"/>
          <a:sy n="65" d="100"/>
        </p:scale>
        <p:origin x="2854" y="4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19870" indent="0" algn="ctr">
              <a:buNone/>
              <a:defRPr>
                <a:solidFill>
                  <a:schemeClr val="tx1">
                    <a:tint val="75000"/>
                  </a:schemeClr>
                </a:solidFill>
              </a:defRPr>
            </a:lvl2pPr>
            <a:lvl3pPr marL="839738" indent="0" algn="ctr">
              <a:buNone/>
              <a:defRPr>
                <a:solidFill>
                  <a:schemeClr val="tx1">
                    <a:tint val="75000"/>
                  </a:schemeClr>
                </a:solidFill>
              </a:defRPr>
            </a:lvl3pPr>
            <a:lvl4pPr marL="1259608" indent="0" algn="ctr">
              <a:buNone/>
              <a:defRPr>
                <a:solidFill>
                  <a:schemeClr val="tx1">
                    <a:tint val="75000"/>
                  </a:schemeClr>
                </a:solidFill>
              </a:defRPr>
            </a:lvl4pPr>
            <a:lvl5pPr marL="1679478" indent="0" algn="ctr">
              <a:buNone/>
              <a:defRPr>
                <a:solidFill>
                  <a:schemeClr val="tx1">
                    <a:tint val="75000"/>
                  </a:schemeClr>
                </a:solidFill>
              </a:defRPr>
            </a:lvl5pPr>
            <a:lvl6pPr marL="2099347" indent="0" algn="ctr">
              <a:buNone/>
              <a:defRPr>
                <a:solidFill>
                  <a:schemeClr val="tx1">
                    <a:tint val="75000"/>
                  </a:schemeClr>
                </a:solidFill>
              </a:defRPr>
            </a:lvl6pPr>
            <a:lvl7pPr marL="2519216" indent="0" algn="ctr">
              <a:buNone/>
              <a:defRPr>
                <a:solidFill>
                  <a:schemeClr val="tx1">
                    <a:tint val="75000"/>
                  </a:schemeClr>
                </a:solidFill>
              </a:defRPr>
            </a:lvl7pPr>
            <a:lvl8pPr marL="2939086" indent="0" algn="ctr">
              <a:buNone/>
              <a:defRPr>
                <a:solidFill>
                  <a:schemeClr val="tx1">
                    <a:tint val="75000"/>
                  </a:schemeClr>
                </a:solidFill>
              </a:defRPr>
            </a:lvl8pPr>
            <a:lvl9pPr marL="335895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3643" b="1" cap="all"/>
            </a:lvl1pPr>
          </a:lstStyle>
          <a:p>
            <a:r>
              <a:rPr lang="en-US"/>
              <a:t>Click to edit Master title style</a:t>
            </a:r>
          </a:p>
        </p:txBody>
      </p:sp>
      <p:sp>
        <p:nvSpPr>
          <p:cNvPr id="3" name="Text Placeholder 2"/>
          <p:cNvSpPr>
            <a:spLocks noGrp="1"/>
          </p:cNvSpPr>
          <p:nvPr>
            <p:ph type="body" idx="1"/>
          </p:nvPr>
        </p:nvSpPr>
        <p:spPr>
          <a:xfrm>
            <a:off x="577850" y="3875619"/>
            <a:ext cx="6217920" cy="2000249"/>
          </a:xfrm>
        </p:spPr>
        <p:txBody>
          <a:bodyPr anchor="b"/>
          <a:lstStyle>
            <a:lvl1pPr marL="0" indent="0">
              <a:buNone/>
              <a:defRPr sz="1857">
                <a:solidFill>
                  <a:schemeClr val="tx1">
                    <a:tint val="75000"/>
                  </a:schemeClr>
                </a:solidFill>
              </a:defRPr>
            </a:lvl1pPr>
            <a:lvl2pPr marL="419870" indent="0">
              <a:buNone/>
              <a:defRPr sz="1643">
                <a:solidFill>
                  <a:schemeClr val="tx1">
                    <a:tint val="75000"/>
                  </a:schemeClr>
                </a:solidFill>
              </a:defRPr>
            </a:lvl2pPr>
            <a:lvl3pPr marL="839738" indent="0">
              <a:buNone/>
              <a:defRPr sz="1500">
                <a:solidFill>
                  <a:schemeClr val="tx1">
                    <a:tint val="75000"/>
                  </a:schemeClr>
                </a:solidFill>
              </a:defRPr>
            </a:lvl3pPr>
            <a:lvl4pPr marL="1259608" indent="0">
              <a:buNone/>
              <a:defRPr sz="1285">
                <a:solidFill>
                  <a:schemeClr val="tx1">
                    <a:tint val="75000"/>
                  </a:schemeClr>
                </a:solidFill>
              </a:defRPr>
            </a:lvl4pPr>
            <a:lvl5pPr marL="1679478" indent="0">
              <a:buNone/>
              <a:defRPr sz="1285">
                <a:solidFill>
                  <a:schemeClr val="tx1">
                    <a:tint val="75000"/>
                  </a:schemeClr>
                </a:solidFill>
              </a:defRPr>
            </a:lvl5pPr>
            <a:lvl6pPr marL="2099347" indent="0">
              <a:buNone/>
              <a:defRPr sz="1285">
                <a:solidFill>
                  <a:schemeClr val="tx1">
                    <a:tint val="75000"/>
                  </a:schemeClr>
                </a:solidFill>
              </a:defRPr>
            </a:lvl6pPr>
            <a:lvl7pPr marL="2519216" indent="0">
              <a:buNone/>
              <a:defRPr sz="1285">
                <a:solidFill>
                  <a:schemeClr val="tx1">
                    <a:tint val="75000"/>
                  </a:schemeClr>
                </a:solidFill>
              </a:defRPr>
            </a:lvl7pPr>
            <a:lvl8pPr marL="2939086" indent="0">
              <a:buNone/>
              <a:defRPr sz="1285">
                <a:solidFill>
                  <a:schemeClr val="tx1">
                    <a:tint val="75000"/>
                  </a:schemeClr>
                </a:solidFill>
              </a:defRPr>
            </a:lvl8pPr>
            <a:lvl9pPr marL="3358955" indent="0">
              <a:buNone/>
              <a:defRPr sz="128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8"/>
            <a:ext cx="3232151"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8"/>
            <a:ext cx="3233419"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1857" b="1"/>
            </a:lvl1pPr>
          </a:lstStyle>
          <a:p>
            <a:r>
              <a:rPr lang="en-US"/>
              <a:t>Click to edit Master title style</a:t>
            </a:r>
          </a:p>
        </p:txBody>
      </p:sp>
      <p:sp>
        <p:nvSpPr>
          <p:cNvPr id="3" name="Content Placeholder 2"/>
          <p:cNvSpPr>
            <a:spLocks noGrp="1"/>
          </p:cNvSpPr>
          <p:nvPr>
            <p:ph idx="1"/>
          </p:nvPr>
        </p:nvSpPr>
        <p:spPr>
          <a:xfrm>
            <a:off x="2860041" y="364068"/>
            <a:ext cx="4089400" cy="7804151"/>
          </a:xfrm>
        </p:spPr>
        <p:txBody>
          <a:bodyPr/>
          <a:lstStyle>
            <a:lvl1pPr>
              <a:defRPr sz="2928"/>
            </a:lvl1pPr>
            <a:lvl2pPr>
              <a:defRPr sz="2572"/>
            </a:lvl2pPr>
            <a:lvl3pPr>
              <a:defRPr sz="2215"/>
            </a:lvl3pPr>
            <a:lvl4pPr>
              <a:defRPr sz="1857"/>
            </a:lvl4pPr>
            <a:lvl5pPr>
              <a:defRPr sz="1857"/>
            </a:lvl5pPr>
            <a:lvl6pPr>
              <a:defRPr sz="1857"/>
            </a:lvl6pPr>
            <a:lvl7pPr>
              <a:defRPr sz="1857"/>
            </a:lvl7pPr>
            <a:lvl8pPr>
              <a:defRPr sz="1857"/>
            </a:lvl8pPr>
            <a:lvl9pPr>
              <a:defRPr sz="185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0" cy="6254751"/>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1857"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2928"/>
            </a:lvl1pPr>
            <a:lvl2pPr marL="419870" indent="0">
              <a:buNone/>
              <a:defRPr sz="2572"/>
            </a:lvl2pPr>
            <a:lvl3pPr marL="839738" indent="0">
              <a:buNone/>
              <a:defRPr sz="2215"/>
            </a:lvl3pPr>
            <a:lvl4pPr marL="1259608" indent="0">
              <a:buNone/>
              <a:defRPr sz="1857"/>
            </a:lvl4pPr>
            <a:lvl5pPr marL="1679478" indent="0">
              <a:buNone/>
              <a:defRPr sz="1857"/>
            </a:lvl5pPr>
            <a:lvl6pPr marL="2099347" indent="0">
              <a:buNone/>
              <a:defRPr sz="1857"/>
            </a:lvl6pPr>
            <a:lvl7pPr marL="2519216" indent="0">
              <a:buNone/>
              <a:defRPr sz="1857"/>
            </a:lvl7pPr>
            <a:lvl8pPr marL="2939086" indent="0">
              <a:buNone/>
              <a:defRPr sz="1857"/>
            </a:lvl8pPr>
            <a:lvl9pPr marL="3358955" indent="0">
              <a:buNone/>
              <a:defRPr sz="1857"/>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5"/>
            <a:ext cx="6583680" cy="15240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17564" tIns="58782" rIns="117564" bIns="58782" rtlCol="0" anchor="ctr"/>
          <a:lstStyle>
            <a:lvl1pPr algn="l">
              <a:defRPr sz="1072">
                <a:solidFill>
                  <a:schemeClr val="tx1">
                    <a:tint val="75000"/>
                  </a:schemeClr>
                </a:solidFill>
              </a:defRPr>
            </a:lvl1pPr>
          </a:lstStyle>
          <a:p>
            <a:fld id="{1D8BD707-D9CF-40AE-B4C6-C98DA3205C09}" type="datetimeFigureOut">
              <a:rPr lang="en-US" smtClean="0"/>
              <a:pPr/>
              <a:t>6/17/2021</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17564" tIns="58782" rIns="117564" bIns="58782" rtlCol="0" anchor="ctr"/>
          <a:lstStyle>
            <a:lvl1pPr algn="ctr">
              <a:defRPr sz="107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17564" tIns="58782" rIns="117564" bIns="58782" rtlCol="0" anchor="ctr"/>
          <a:lstStyle>
            <a:lvl1pPr algn="r">
              <a:defRPr sz="107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39738" rtl="0" eaLnBrk="1" latinLnBrk="0" hangingPunct="1">
        <a:spcBef>
          <a:spcPct val="0"/>
        </a:spcBef>
        <a:buNone/>
        <a:defRPr sz="4071" kern="1200">
          <a:solidFill>
            <a:schemeClr val="tx1"/>
          </a:solidFill>
          <a:latin typeface="+mj-lt"/>
          <a:ea typeface="+mj-ea"/>
          <a:cs typeface="+mj-cs"/>
        </a:defRPr>
      </a:lvl1pPr>
    </p:titleStyle>
    <p:bodyStyle>
      <a:lvl1pPr marL="314902" indent="-314902" algn="l" defTabSz="839738" rtl="0" eaLnBrk="1" latinLnBrk="0" hangingPunct="1">
        <a:spcBef>
          <a:spcPct val="20000"/>
        </a:spcBef>
        <a:buFont typeface="Arial" pitchFamily="34" charset="0"/>
        <a:buChar char="•"/>
        <a:defRPr sz="2928" kern="1200">
          <a:solidFill>
            <a:schemeClr val="tx1"/>
          </a:solidFill>
          <a:latin typeface="+mn-lt"/>
          <a:ea typeface="+mn-ea"/>
          <a:cs typeface="+mn-cs"/>
        </a:defRPr>
      </a:lvl1pPr>
      <a:lvl2pPr marL="682288" indent="-262419" algn="l" defTabSz="839738" rtl="0" eaLnBrk="1" latinLnBrk="0" hangingPunct="1">
        <a:spcBef>
          <a:spcPct val="20000"/>
        </a:spcBef>
        <a:buFont typeface="Arial" pitchFamily="34" charset="0"/>
        <a:buChar char="–"/>
        <a:defRPr sz="2572" kern="1200">
          <a:solidFill>
            <a:schemeClr val="tx1"/>
          </a:solidFill>
          <a:latin typeface="+mn-lt"/>
          <a:ea typeface="+mn-ea"/>
          <a:cs typeface="+mn-cs"/>
        </a:defRPr>
      </a:lvl2pPr>
      <a:lvl3pPr marL="1049673" indent="-209935" algn="l" defTabSz="839738" rtl="0" eaLnBrk="1" latinLnBrk="0" hangingPunct="1">
        <a:spcBef>
          <a:spcPct val="20000"/>
        </a:spcBef>
        <a:buFont typeface="Arial" pitchFamily="34" charset="0"/>
        <a:buChar char="•"/>
        <a:defRPr sz="2215" kern="1200">
          <a:solidFill>
            <a:schemeClr val="tx1"/>
          </a:solidFill>
          <a:latin typeface="+mn-lt"/>
          <a:ea typeface="+mn-ea"/>
          <a:cs typeface="+mn-cs"/>
        </a:defRPr>
      </a:lvl3pPr>
      <a:lvl4pPr marL="146954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4pPr>
      <a:lvl5pPr marL="188941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5pPr>
      <a:lvl6pPr marL="2309282"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6pPr>
      <a:lvl7pPr marL="272915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7pPr>
      <a:lvl8pPr marL="314902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8pPr>
      <a:lvl9pPr marL="3568890"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9pPr>
    </p:bodyStyle>
    <p:otherStyle>
      <a:defPPr>
        <a:defRPr lang="en-US"/>
      </a:defPPr>
      <a:lvl1pPr marL="0" algn="l" defTabSz="839738" rtl="0" eaLnBrk="1" latinLnBrk="0" hangingPunct="1">
        <a:defRPr sz="1643" kern="1200">
          <a:solidFill>
            <a:schemeClr val="tx1"/>
          </a:solidFill>
          <a:latin typeface="+mn-lt"/>
          <a:ea typeface="+mn-ea"/>
          <a:cs typeface="+mn-cs"/>
        </a:defRPr>
      </a:lvl1pPr>
      <a:lvl2pPr marL="419870" algn="l" defTabSz="839738" rtl="0" eaLnBrk="1" latinLnBrk="0" hangingPunct="1">
        <a:defRPr sz="1643" kern="1200">
          <a:solidFill>
            <a:schemeClr val="tx1"/>
          </a:solidFill>
          <a:latin typeface="+mn-lt"/>
          <a:ea typeface="+mn-ea"/>
          <a:cs typeface="+mn-cs"/>
        </a:defRPr>
      </a:lvl2pPr>
      <a:lvl3pPr marL="839738" algn="l" defTabSz="839738" rtl="0" eaLnBrk="1" latinLnBrk="0" hangingPunct="1">
        <a:defRPr sz="1643" kern="1200">
          <a:solidFill>
            <a:schemeClr val="tx1"/>
          </a:solidFill>
          <a:latin typeface="+mn-lt"/>
          <a:ea typeface="+mn-ea"/>
          <a:cs typeface="+mn-cs"/>
        </a:defRPr>
      </a:lvl3pPr>
      <a:lvl4pPr marL="1259608" algn="l" defTabSz="839738" rtl="0" eaLnBrk="1" latinLnBrk="0" hangingPunct="1">
        <a:defRPr sz="1643" kern="1200">
          <a:solidFill>
            <a:schemeClr val="tx1"/>
          </a:solidFill>
          <a:latin typeface="+mn-lt"/>
          <a:ea typeface="+mn-ea"/>
          <a:cs typeface="+mn-cs"/>
        </a:defRPr>
      </a:lvl4pPr>
      <a:lvl5pPr marL="1679478" algn="l" defTabSz="839738" rtl="0" eaLnBrk="1" latinLnBrk="0" hangingPunct="1">
        <a:defRPr sz="1643" kern="1200">
          <a:solidFill>
            <a:schemeClr val="tx1"/>
          </a:solidFill>
          <a:latin typeface="+mn-lt"/>
          <a:ea typeface="+mn-ea"/>
          <a:cs typeface="+mn-cs"/>
        </a:defRPr>
      </a:lvl5pPr>
      <a:lvl6pPr marL="2099347" algn="l" defTabSz="839738" rtl="0" eaLnBrk="1" latinLnBrk="0" hangingPunct="1">
        <a:defRPr sz="1643" kern="1200">
          <a:solidFill>
            <a:schemeClr val="tx1"/>
          </a:solidFill>
          <a:latin typeface="+mn-lt"/>
          <a:ea typeface="+mn-ea"/>
          <a:cs typeface="+mn-cs"/>
        </a:defRPr>
      </a:lvl6pPr>
      <a:lvl7pPr marL="2519216" algn="l" defTabSz="839738" rtl="0" eaLnBrk="1" latinLnBrk="0" hangingPunct="1">
        <a:defRPr sz="1643" kern="1200">
          <a:solidFill>
            <a:schemeClr val="tx1"/>
          </a:solidFill>
          <a:latin typeface="+mn-lt"/>
          <a:ea typeface="+mn-ea"/>
          <a:cs typeface="+mn-cs"/>
        </a:defRPr>
      </a:lvl7pPr>
      <a:lvl8pPr marL="2939086" algn="l" defTabSz="839738" rtl="0" eaLnBrk="1" latinLnBrk="0" hangingPunct="1">
        <a:defRPr sz="1643" kern="1200">
          <a:solidFill>
            <a:schemeClr val="tx1"/>
          </a:solidFill>
          <a:latin typeface="+mn-lt"/>
          <a:ea typeface="+mn-ea"/>
          <a:cs typeface="+mn-cs"/>
        </a:defRPr>
      </a:lvl8pPr>
      <a:lvl9pPr marL="3358955" algn="l" defTabSz="839738" rtl="0" eaLnBrk="1" latinLnBrk="0" hangingPunct="1">
        <a:defRPr sz="16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hyperlink" Target="mailto:clarice.cawood@carolinaone.com" TargetMode="External"/><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hyperlink" Target="mailto:jacqueline.dinsmore@carolinaone.com"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03D39F4-76CA-4444-BE59-CAF2A7DF8934}"/>
              </a:ext>
            </a:extLst>
          </p:cNvPr>
          <p:cNvPicPr>
            <a:picLocks noChangeAspect="1"/>
          </p:cNvPicPr>
          <p:nvPr/>
        </p:nvPicPr>
        <p:blipFill>
          <a:blip r:embed="rId2">
            <a:extLst>
              <a:ext uri="{28A0092B-C50C-407E-A947-70E740481C1C}">
                <a14:useLocalDpi xmlns:a14="http://schemas.microsoft.com/office/drawing/2010/main" val="0"/>
              </a:ext>
            </a:extLst>
          </a:blip>
          <a:srcRect t="8594" b="8594"/>
          <a:stretch/>
        </p:blipFill>
        <p:spPr>
          <a:xfrm>
            <a:off x="0" y="0"/>
            <a:ext cx="7315200" cy="4038600"/>
          </a:xfrm>
          <a:prstGeom prst="rect">
            <a:avLst/>
          </a:prstGeom>
          <a:ln>
            <a:noFill/>
          </a:ln>
          <a:effec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881743" y="0"/>
            <a:ext cx="5551715" cy="5987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5" dirty="0">
              <a:solidFill>
                <a:schemeClr val="bg2">
                  <a:lumMod val="50000"/>
                </a:schemeClr>
              </a:solidFill>
              <a:latin typeface="Palatino Linotype" panose="02040502050505030304" pitchFamily="18" charset="0"/>
            </a:endParaRPr>
          </a:p>
        </p:txBody>
      </p:sp>
      <p:sp>
        <p:nvSpPr>
          <p:cNvPr id="4" name="Rectangle 3"/>
          <p:cNvSpPr/>
          <p:nvPr/>
        </p:nvSpPr>
        <p:spPr>
          <a:xfrm>
            <a:off x="0" y="3427767"/>
            <a:ext cx="7315200" cy="72859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000" dirty="0">
                <a:solidFill>
                  <a:schemeClr val="bg2">
                    <a:lumMod val="50000"/>
                  </a:schemeClr>
                </a:solidFill>
                <a:latin typeface="Century Gothic" panose="020B0502020202020204" pitchFamily="34" charset="0"/>
              </a:rPr>
              <a:t>530 Park Crossing Drive</a:t>
            </a:r>
            <a:br>
              <a:rPr lang="en-US" sz="1800" dirty="0">
                <a:solidFill>
                  <a:schemeClr val="bg2">
                    <a:lumMod val="50000"/>
                  </a:schemeClr>
                </a:solidFill>
                <a:latin typeface="Century Gothic" panose="020B0502020202020204" pitchFamily="34" charset="0"/>
              </a:rPr>
            </a:br>
            <a:r>
              <a:rPr lang="de-DE" sz="1400" dirty="0">
                <a:solidFill>
                  <a:schemeClr val="bg2">
                    <a:lumMod val="50000"/>
                  </a:schemeClr>
                </a:solidFill>
                <a:latin typeface="Century Gothic" panose="020B0502020202020204" pitchFamily="34" charset="0"/>
              </a:rPr>
              <a:t>Daniel Island Park | Charleston, SC 29492 | MLS# 21013048 | $3,195,000</a:t>
            </a:r>
            <a:endParaRPr lang="en-US" sz="1400" dirty="0">
              <a:solidFill>
                <a:schemeClr val="bg2">
                  <a:lumMod val="50000"/>
                </a:schemeClr>
              </a:solidFill>
              <a:latin typeface="Century Gothic" panose="020B0502020202020204" pitchFamily="34" charset="0"/>
            </a:endParaRPr>
          </a:p>
        </p:txBody>
      </p:sp>
      <p:sp>
        <p:nvSpPr>
          <p:cNvPr id="2" name="Rectangle 1"/>
          <p:cNvSpPr/>
          <p:nvPr/>
        </p:nvSpPr>
        <p:spPr>
          <a:xfrm>
            <a:off x="0" y="0"/>
            <a:ext cx="7315200" cy="443968"/>
          </a:xfrm>
          <a:prstGeom prst="rect">
            <a:avLst/>
          </a:prstGeom>
        </p:spPr>
        <p:txBody>
          <a:bodyPr wrap="square">
            <a:spAutoFit/>
          </a:bodyPr>
          <a:lstStyle/>
          <a:p>
            <a:pPr algn="ctr"/>
            <a:r>
              <a:rPr lang="en-US" sz="2285" b="1" i="1" dirty="0">
                <a:ln w="3175">
                  <a:noFill/>
                </a:ln>
                <a:solidFill>
                  <a:schemeClr val="bg1"/>
                </a:solidFill>
                <a:latin typeface="Century Gothic" panose="020B0502020202020204" pitchFamily="34" charset="0"/>
                <a:cs typeface="Times New Roman" panose="02020603050405020304" pitchFamily="18" charset="0"/>
              </a:rPr>
              <a:t>Custom Daniel Island Golf </a:t>
            </a:r>
            <a:r>
              <a:rPr lang="en-US" sz="2285" b="1" i="1">
                <a:ln w="3175">
                  <a:noFill/>
                </a:ln>
                <a:solidFill>
                  <a:schemeClr val="bg1"/>
                </a:solidFill>
                <a:latin typeface="Century Gothic" panose="020B0502020202020204" pitchFamily="34" charset="0"/>
                <a:cs typeface="Times New Roman" panose="02020603050405020304" pitchFamily="18" charset="0"/>
              </a:rPr>
              <a:t>Course Home</a:t>
            </a:r>
            <a:endParaRPr lang="en-US" sz="2285" b="1" i="1" dirty="0">
              <a:ln w="3175">
                <a:noFill/>
              </a:ln>
              <a:solidFill>
                <a:schemeClr val="bg1"/>
              </a:solidFill>
              <a:latin typeface="Century Gothic" panose="020B0502020202020204" pitchFamily="34" charset="0"/>
              <a:cs typeface="Times New Roman" panose="02020603050405020304" pitchFamily="18" charset="0"/>
            </a:endParaRPr>
          </a:p>
        </p:txBody>
      </p:sp>
      <p:sp>
        <p:nvSpPr>
          <p:cNvPr id="8" name="Rectangle 7"/>
          <p:cNvSpPr/>
          <p:nvPr/>
        </p:nvSpPr>
        <p:spPr>
          <a:xfrm>
            <a:off x="7737" y="5220594"/>
            <a:ext cx="7307464" cy="2092881"/>
          </a:xfrm>
          <a:prstGeom prst="rect">
            <a:avLst/>
          </a:prstGeom>
        </p:spPr>
        <p:txBody>
          <a:bodyPr wrap="square" numCol="1" anchor="ctr">
            <a:spAutoFit/>
          </a:bodyPr>
          <a:lstStyle/>
          <a:p>
            <a:pPr algn="ctr"/>
            <a:r>
              <a:rPr lang="en-US" sz="1300" dirty="0">
                <a:solidFill>
                  <a:schemeClr val="bg2">
                    <a:lumMod val="25000"/>
                  </a:schemeClr>
                </a:solidFill>
                <a:latin typeface="Century Gothic" panose="020B0502020202020204" pitchFamily="34" charset="0"/>
                <a:cs typeface="Times New Roman" panose="02020603050405020304" pitchFamily="18" charset="0"/>
              </a:rPr>
              <a:t>Don't miss this custom Daniel Island golf course view stunner with a pool. Come through the mahogany arched door and begin the journey to sheer perfection. 5 bedrooms on the second floor lend for fabulous open and vast entertaining space on the main level. This home has it all. Open floor plan, flex space, office, pantry, porch. The drop dead view from the porches and new outdoor kitchen area overlooking the Ralston course. The inside has been redone to a coastal chic with wide plank light floors, white paint throughout, gorgeous lighting and conveniences in the kitchen including a deep pantry, mud drop zone and fabulous usable spaces. This one won't last.</a:t>
            </a:r>
          </a:p>
          <a:p>
            <a:pPr algn="ctr"/>
            <a:endParaRPr lang="en-US" sz="1300" b="1" u="sng" dirty="0">
              <a:solidFill>
                <a:schemeClr val="bg2">
                  <a:lumMod val="25000"/>
                </a:schemeClr>
              </a:solidFill>
              <a:latin typeface="Century Gothic" panose="020B0502020202020204" pitchFamily="34" charset="0"/>
              <a:cs typeface="Times New Roman" panose="02020603050405020304" pitchFamily="18" charset="0"/>
            </a:endParaRPr>
          </a:p>
          <a:p>
            <a:pPr algn="ctr"/>
            <a:r>
              <a:rPr lang="en-US" sz="1300" b="1" u="sng" dirty="0">
                <a:solidFill>
                  <a:schemeClr val="bg2">
                    <a:lumMod val="25000"/>
                  </a:schemeClr>
                </a:solidFill>
                <a:latin typeface="Century Gothic" panose="020B0502020202020204" pitchFamily="34" charset="0"/>
                <a:cs typeface="Times New Roman" panose="02020603050405020304" pitchFamily="18" charset="0"/>
              </a:rPr>
              <a:t>Take a video tour: https://vimeo.com/551541893 </a:t>
            </a:r>
          </a:p>
        </p:txBody>
      </p:sp>
      <p:pic>
        <p:nvPicPr>
          <p:cNvPr id="12" name="Picture 11">
            <a:extLst>
              <a:ext uri="{FF2B5EF4-FFF2-40B4-BE49-F238E27FC236}">
                <a16:creationId xmlns:a16="http://schemas.microsoft.com/office/drawing/2014/main" id="{B7E5A301-FEFE-44AA-8EA3-024C10EED2B0}"/>
              </a:ext>
            </a:extLst>
          </p:cNvPr>
          <p:cNvPicPr>
            <a:picLocks noChangeAspect="1"/>
          </p:cNvPicPr>
          <p:nvPr/>
        </p:nvPicPr>
        <p:blipFill>
          <a:blip r:embed="rId3" cstate="print">
            <a:lum bright="70000" contrast="-70000"/>
            <a:extLst>
              <a:ext uri="{28A0092B-C50C-407E-A947-70E740481C1C}">
                <a14:useLocalDpi xmlns:a14="http://schemas.microsoft.com/office/drawing/2010/main" val="0"/>
              </a:ext>
            </a:extLst>
          </a:blip>
          <a:srcRect/>
          <a:stretch/>
        </p:blipFill>
        <p:spPr>
          <a:xfrm>
            <a:off x="0" y="3005936"/>
            <a:ext cx="1662545" cy="380538"/>
          </a:xfrm>
          <a:prstGeom prst="rect">
            <a:avLst/>
          </a:prstGeom>
          <a:effectLst/>
        </p:spPr>
      </p:pic>
      <p:pic>
        <p:nvPicPr>
          <p:cNvPr id="22" name="Picture 21">
            <a:extLst>
              <a:ext uri="{FF2B5EF4-FFF2-40B4-BE49-F238E27FC236}">
                <a16:creationId xmlns:a16="http://schemas.microsoft.com/office/drawing/2014/main" id="{11E0B47A-E7F0-4A38-98B4-02BB8AB769AB}"/>
              </a:ext>
            </a:extLst>
          </p:cNvPr>
          <p:cNvPicPr>
            <a:picLocks/>
          </p:cNvPicPr>
          <p:nvPr/>
        </p:nvPicPr>
        <p:blipFill>
          <a:blip r:embed="rId4" cstate="print">
            <a:extLst>
              <a:ext uri="{28A0092B-C50C-407E-A947-70E740481C1C}">
                <a14:useLocalDpi xmlns:a14="http://schemas.microsoft.com/office/drawing/2010/main" val="0"/>
              </a:ext>
            </a:extLst>
          </a:blip>
          <a:srcRect/>
          <a:stretch/>
        </p:blipFill>
        <p:spPr>
          <a:xfrm>
            <a:off x="3872431" y="7388985"/>
            <a:ext cx="1370707" cy="914399"/>
          </a:xfrm>
          <a:prstGeom prst="rect">
            <a:avLst/>
          </a:prstGeom>
        </p:spPr>
      </p:pic>
      <p:pic>
        <p:nvPicPr>
          <p:cNvPr id="28" name="Picture 27">
            <a:extLst>
              <a:ext uri="{FF2B5EF4-FFF2-40B4-BE49-F238E27FC236}">
                <a16:creationId xmlns:a16="http://schemas.microsoft.com/office/drawing/2014/main" id="{63D186A4-9394-49CF-92AE-F312C1093C54}"/>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5674138" y="7388985"/>
            <a:ext cx="1368028" cy="912018"/>
          </a:xfrm>
          <a:prstGeom prst="rect">
            <a:avLst/>
          </a:prstGeom>
        </p:spPr>
      </p:pic>
      <p:pic>
        <p:nvPicPr>
          <p:cNvPr id="13" name="Picture 12">
            <a:extLst>
              <a:ext uri="{FF2B5EF4-FFF2-40B4-BE49-F238E27FC236}">
                <a16:creationId xmlns:a16="http://schemas.microsoft.com/office/drawing/2014/main" id="{C3AEDC10-0748-4E99-A8B2-FEE2A14AE36F}"/>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2072063" y="7388985"/>
            <a:ext cx="1370707" cy="913804"/>
          </a:xfrm>
          <a:prstGeom prst="rect">
            <a:avLst/>
          </a:prstGeom>
          <a:ln>
            <a:noFill/>
          </a:ln>
          <a:effectLst/>
        </p:spPr>
      </p:pic>
      <p:pic>
        <p:nvPicPr>
          <p:cNvPr id="14" name="Picture 13">
            <a:extLst>
              <a:ext uri="{FF2B5EF4-FFF2-40B4-BE49-F238E27FC236}">
                <a16:creationId xmlns:a16="http://schemas.microsoft.com/office/drawing/2014/main" id="{1B5A04F7-D83A-41BE-8013-20398F803CE6}"/>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71695" y="7388985"/>
            <a:ext cx="1370707" cy="913804"/>
          </a:xfrm>
          <a:prstGeom prst="rect">
            <a:avLst/>
          </a:prstGeom>
          <a:ln>
            <a:noFill/>
          </a:ln>
          <a:effectLst/>
        </p:spPr>
      </p:pic>
      <p:pic>
        <p:nvPicPr>
          <p:cNvPr id="24" name="Picture 23">
            <a:extLst>
              <a:ext uri="{FF2B5EF4-FFF2-40B4-BE49-F238E27FC236}">
                <a16:creationId xmlns:a16="http://schemas.microsoft.com/office/drawing/2014/main" id="{C56D3312-4393-4F5D-89D9-D2F60E70E123}"/>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2072063" y="4231280"/>
            <a:ext cx="1370707" cy="913804"/>
          </a:xfrm>
          <a:prstGeom prst="rect">
            <a:avLst/>
          </a:prstGeom>
        </p:spPr>
      </p:pic>
      <p:pic>
        <p:nvPicPr>
          <p:cNvPr id="15" name="Picture 14">
            <a:extLst>
              <a:ext uri="{FF2B5EF4-FFF2-40B4-BE49-F238E27FC236}">
                <a16:creationId xmlns:a16="http://schemas.microsoft.com/office/drawing/2014/main" id="{7C5D5400-0417-4DF5-A326-BDFBA78010ED}"/>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672352" y="4230684"/>
            <a:ext cx="1371600" cy="914400"/>
          </a:xfrm>
          <a:prstGeom prst="rect">
            <a:avLst/>
          </a:prstGeom>
          <a:ln>
            <a:noFill/>
          </a:ln>
          <a:effectLst/>
        </p:spPr>
      </p:pic>
      <p:pic>
        <p:nvPicPr>
          <p:cNvPr id="16" name="Picture 15">
            <a:extLst>
              <a:ext uri="{FF2B5EF4-FFF2-40B4-BE49-F238E27FC236}">
                <a16:creationId xmlns:a16="http://schemas.microsoft.com/office/drawing/2014/main" id="{DAB015C4-1503-45DF-AC4E-224D037DFCDD}"/>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3871985" y="4230684"/>
            <a:ext cx="1371600" cy="914400"/>
          </a:xfrm>
          <a:prstGeom prst="rect">
            <a:avLst/>
          </a:prstGeom>
          <a:ln>
            <a:noFill/>
          </a:ln>
          <a:effectLst/>
        </p:spPr>
      </p:pic>
      <p:pic>
        <p:nvPicPr>
          <p:cNvPr id="17" name="Picture 16">
            <a:extLst>
              <a:ext uri="{FF2B5EF4-FFF2-40B4-BE49-F238E27FC236}">
                <a16:creationId xmlns:a16="http://schemas.microsoft.com/office/drawing/2014/main" id="{42E4EDAC-CF98-47B1-AA24-801E679FC4DA}"/>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272141" y="4231874"/>
            <a:ext cx="1369815" cy="913210"/>
          </a:xfrm>
          <a:prstGeom prst="rect">
            <a:avLst/>
          </a:prstGeom>
          <a:ln>
            <a:noFill/>
          </a:ln>
          <a:effectLst/>
        </p:spPr>
      </p:pic>
      <p:sp>
        <p:nvSpPr>
          <p:cNvPr id="18" name="Rectangle 17">
            <a:extLst>
              <a:ext uri="{FF2B5EF4-FFF2-40B4-BE49-F238E27FC236}">
                <a16:creationId xmlns:a16="http://schemas.microsoft.com/office/drawing/2014/main" id="{593FF988-7853-4BBB-86CF-DE5ED15C203D}"/>
              </a:ext>
            </a:extLst>
          </p:cNvPr>
          <p:cNvSpPr/>
          <p:nvPr/>
        </p:nvSpPr>
        <p:spPr>
          <a:xfrm>
            <a:off x="1828801" y="8378299"/>
            <a:ext cx="3657599" cy="4439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Jacquie Dinsmore     973-886-0357</a:t>
            </a:r>
            <a:br>
              <a:rPr lang="en-US" sz="1200" dirty="0">
                <a:solidFill>
                  <a:schemeClr val="tx1"/>
                </a:solidFill>
                <a:latin typeface="Century Gothic" panose="020B0502020202020204" pitchFamily="34" charset="0"/>
              </a:rPr>
            </a:br>
            <a:r>
              <a:rPr lang="en-US" sz="1200" dirty="0">
                <a:solidFill>
                  <a:schemeClr val="tx1"/>
                </a:solidFill>
                <a:latin typeface="Century Gothic" panose="020B0502020202020204" pitchFamily="34" charset="0"/>
                <a:hlinkClick r:id="rId12"/>
              </a:rPr>
              <a:t>jacqueline.dinsmore@carolinaone.com</a:t>
            </a:r>
            <a:r>
              <a:rPr lang="en-US" sz="1200" dirty="0">
                <a:solidFill>
                  <a:schemeClr val="tx1"/>
                </a:solidFill>
                <a:latin typeface="Century Gothic" panose="020B0502020202020204" pitchFamily="34" charset="0"/>
              </a:rPr>
              <a:t> </a:t>
            </a:r>
          </a:p>
        </p:txBody>
      </p:sp>
      <p:sp>
        <p:nvSpPr>
          <p:cNvPr id="19" name="Rectangle 18">
            <a:extLst>
              <a:ext uri="{FF2B5EF4-FFF2-40B4-BE49-F238E27FC236}">
                <a16:creationId xmlns:a16="http://schemas.microsoft.com/office/drawing/2014/main" id="{9D206E6F-B53C-42BA-A90E-6333752D528B}"/>
              </a:ext>
            </a:extLst>
          </p:cNvPr>
          <p:cNvSpPr/>
          <p:nvPr/>
        </p:nvSpPr>
        <p:spPr>
          <a:xfrm>
            <a:off x="7285892" y="7124036"/>
            <a:ext cx="3657599" cy="4439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Clarice </a:t>
            </a:r>
            <a:r>
              <a:rPr lang="en-US" sz="1200" dirty="0" err="1">
                <a:solidFill>
                  <a:schemeClr val="tx1"/>
                </a:solidFill>
                <a:latin typeface="Century Gothic" panose="020B0502020202020204" pitchFamily="34" charset="0"/>
              </a:rPr>
              <a:t>Cawood</a:t>
            </a:r>
            <a:r>
              <a:rPr lang="en-US" sz="1200" dirty="0">
                <a:solidFill>
                  <a:schemeClr val="tx1"/>
                </a:solidFill>
                <a:latin typeface="Century Gothic" panose="020B0502020202020204" pitchFamily="34" charset="0"/>
              </a:rPr>
              <a:t>     865-776-2252</a:t>
            </a:r>
            <a:br>
              <a:rPr lang="en-US" sz="1200" dirty="0">
                <a:solidFill>
                  <a:schemeClr val="tx1"/>
                </a:solidFill>
                <a:latin typeface="Century Gothic" panose="020B0502020202020204" pitchFamily="34" charset="0"/>
              </a:rPr>
            </a:br>
            <a:r>
              <a:rPr lang="en-US" sz="1200" dirty="0">
                <a:solidFill>
                  <a:schemeClr val="tx1"/>
                </a:solidFill>
                <a:latin typeface="Century Gothic" panose="020B0502020202020204" pitchFamily="34" charset="0"/>
                <a:hlinkClick r:id="rId13"/>
              </a:rPr>
              <a:t>clarice.cawood@carolinaone.com</a:t>
            </a:r>
            <a:r>
              <a:rPr lang="en-US" sz="1200" dirty="0">
                <a:solidFill>
                  <a:schemeClr val="tx1"/>
                </a:solidFill>
                <a:latin typeface="Century Gothic" panose="020B0502020202020204" pitchFamily="34" charset="0"/>
              </a:rPr>
              <a:t>  </a:t>
            </a:r>
          </a:p>
        </p:txBody>
      </p:sp>
      <p:sp>
        <p:nvSpPr>
          <p:cNvPr id="20" name="TextBox 19">
            <a:extLst>
              <a:ext uri="{FF2B5EF4-FFF2-40B4-BE49-F238E27FC236}">
                <a16:creationId xmlns:a16="http://schemas.microsoft.com/office/drawing/2014/main" id="{58B2984A-B078-41DB-AD82-8BB103DCE50A}"/>
              </a:ext>
            </a:extLst>
          </p:cNvPr>
          <p:cNvSpPr txBox="1"/>
          <p:nvPr/>
        </p:nvSpPr>
        <p:spPr>
          <a:xfrm>
            <a:off x="9526" y="8897779"/>
            <a:ext cx="7296149" cy="246221"/>
          </a:xfrm>
          <a:prstGeom prst="rect">
            <a:avLst/>
          </a:prstGeom>
          <a:noFill/>
        </p:spPr>
        <p:txBody>
          <a:bodyPr wrap="square">
            <a:spAutoFit/>
          </a:bodyPr>
          <a:lstStyle/>
          <a:p>
            <a:pPr algn="ctr"/>
            <a:r>
              <a:rPr lang="en-US" sz="1000" i="1" dirty="0">
                <a:solidFill>
                  <a:schemeClr val="bg2">
                    <a:lumMod val="50000"/>
                  </a:schemeClr>
                </a:solidFill>
                <a:effectLst/>
                <a:latin typeface="Century Gothic" panose="020B0502020202020204" pitchFamily="34" charset="0"/>
                <a:ea typeface="Times New Roman" panose="02020603050405020304" pitchFamily="18" charset="0"/>
              </a:rPr>
              <a:t>The </a:t>
            </a:r>
            <a:r>
              <a:rPr lang="en-US" sz="1000" i="1" dirty="0" err="1">
                <a:solidFill>
                  <a:schemeClr val="bg2">
                    <a:lumMod val="50000"/>
                  </a:schemeClr>
                </a:solidFill>
                <a:effectLst/>
                <a:latin typeface="Century Gothic" panose="020B0502020202020204" pitchFamily="34" charset="0"/>
                <a:ea typeface="Times New Roman" panose="02020603050405020304" pitchFamily="18" charset="0"/>
              </a:rPr>
              <a:t>Cawood</a:t>
            </a:r>
            <a:r>
              <a:rPr lang="en-US" sz="1000" i="1" dirty="0">
                <a:solidFill>
                  <a:schemeClr val="bg2">
                    <a:lumMod val="50000"/>
                  </a:schemeClr>
                </a:solidFill>
                <a:effectLst/>
                <a:latin typeface="Century Gothic" panose="020B0502020202020204" pitchFamily="34" charset="0"/>
                <a:ea typeface="Times New Roman" panose="02020603050405020304" pitchFamily="18" charset="0"/>
              </a:rPr>
              <a:t> Dinsmore Group | </a:t>
            </a:r>
            <a:r>
              <a:rPr lang="en-US" sz="1000" i="1" dirty="0">
                <a:solidFill>
                  <a:schemeClr val="bg2">
                    <a:lumMod val="50000"/>
                  </a:schemeClr>
                </a:solidFill>
                <a:latin typeface="Century Gothic" panose="020B0502020202020204" pitchFamily="34" charset="0"/>
              </a:rPr>
              <a:t>Carolina One Real Estate | 1101 St. Thomas Island Dr. | Charleston, SC 29492</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514</TotalTime>
  <Words>209</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86</cp:revision>
  <dcterms:created xsi:type="dcterms:W3CDTF">2006-08-16T00:00:00Z</dcterms:created>
  <dcterms:modified xsi:type="dcterms:W3CDTF">2021-06-17T18:32:43Z</dcterms:modified>
</cp:coreProperties>
</file>