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60"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3/31/2018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3/31/2018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3/31/2018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3/31/2018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3" Type="http://schemas.openxmlformats.org/officeDocument/2006/relationships/hyperlink" Target="mailto:jvroon@southernlivingre.com" TargetMode="External"/><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image" Target="../media/image2.jpg"/><Relationship Id="rId10" Type="http://schemas.openxmlformats.org/officeDocument/2006/relationships/image" Target="../media/image7.jpeg"/><Relationship Id="rId4" Type="http://schemas.openxmlformats.org/officeDocument/2006/relationships/hyperlink" Target="http://www.southernlivingre.com/" TargetMode="External"/><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519307"/>
            <a:ext cx="7772400" cy="2083497"/>
          </a:xfrm>
        </p:spPr>
        <p:txBody>
          <a:bodyPr anchor="ctr">
            <a:normAutofit fontScale="92500" lnSpcReduction="10000"/>
          </a:bodyPr>
          <a:lstStyle/>
          <a:p>
            <a:r>
              <a:rPr lang="en-US" sz="1600" b="1" i="1" dirty="0">
                <a:solidFill>
                  <a:schemeClr val="tx2">
                    <a:lumMod val="75000"/>
                  </a:schemeClr>
                </a:solidFill>
                <a:latin typeface="Georgia" panose="02040502050405020303" pitchFamily="18" charset="0"/>
              </a:rPr>
              <a:t>Enjoy a piece of the </a:t>
            </a:r>
            <a:r>
              <a:rPr lang="en-US" sz="1600" b="1" i="1" dirty="0" err="1">
                <a:solidFill>
                  <a:schemeClr val="tx2">
                    <a:lumMod val="75000"/>
                  </a:schemeClr>
                </a:solidFill>
                <a:latin typeface="Georgia" panose="02040502050405020303" pitchFamily="18" charset="0"/>
              </a:rPr>
              <a:t>Lowcountry</a:t>
            </a:r>
            <a:r>
              <a:rPr lang="en-US" sz="1600" b="1" i="1" dirty="0">
                <a:solidFill>
                  <a:schemeClr val="tx2">
                    <a:lumMod val="75000"/>
                  </a:schemeClr>
                </a:solidFill>
                <a:latin typeface="Georgia" panose="02040502050405020303" pitchFamily="18" charset="0"/>
              </a:rPr>
              <a:t> in your backyard! </a:t>
            </a:r>
          </a:p>
          <a:p>
            <a:r>
              <a:rPr lang="en-US" sz="1600" dirty="0">
                <a:solidFill>
                  <a:schemeClr val="tx2">
                    <a:lumMod val="75000"/>
                  </a:schemeClr>
                </a:solidFill>
                <a:latin typeface="Georgia" panose="02040502050405020303" pitchFamily="18" charset="0"/>
              </a:rPr>
              <a:t>Beautiful home on deep water lot. 4+ Feet at low tide! Floating dock, with a covered pier head and water/electric run. The lot is wooded on one side and sits next to </a:t>
            </a:r>
            <a:r>
              <a:rPr lang="en-US" sz="1600">
                <a:solidFill>
                  <a:schemeClr val="tx2">
                    <a:lumMod val="75000"/>
                  </a:schemeClr>
                </a:solidFill>
                <a:latin typeface="Georgia" panose="02040502050405020303" pitchFamily="18" charset="0"/>
              </a:rPr>
              <a:t>a HOA </a:t>
            </a:r>
            <a:r>
              <a:rPr lang="en-US" sz="1600" dirty="0">
                <a:solidFill>
                  <a:schemeClr val="tx2">
                    <a:lumMod val="75000"/>
                  </a:schemeClr>
                </a:solidFill>
                <a:latin typeface="Georgia" panose="02040502050405020303" pitchFamily="18" charset="0"/>
              </a:rPr>
              <a:t>lot so there is great privacy. The home has pine hardwoods throughout, granite gourmet kitchen with stainless 36'' gas range and hood, French doors, large pantry, walk in closets, surround sound in living room, porches, and master bath. There are over 600 </a:t>
            </a:r>
            <a:r>
              <a:rPr lang="en-US" sz="1600" dirty="0" err="1">
                <a:solidFill>
                  <a:schemeClr val="tx2">
                    <a:lumMod val="75000"/>
                  </a:schemeClr>
                </a:solidFill>
                <a:latin typeface="Georgia" panose="02040502050405020303" pitchFamily="18" charset="0"/>
              </a:rPr>
              <a:t>sq</a:t>
            </a:r>
            <a:r>
              <a:rPr lang="en-US" sz="1600" dirty="0">
                <a:solidFill>
                  <a:schemeClr val="tx2">
                    <a:lumMod val="75000"/>
                  </a:schemeClr>
                </a:solidFill>
                <a:latin typeface="Georgia" panose="02040502050405020303" pitchFamily="18" charset="0"/>
              </a:rPr>
              <a:t> </a:t>
            </a:r>
            <a:r>
              <a:rPr lang="en-US" sz="1600" dirty="0" err="1">
                <a:solidFill>
                  <a:schemeClr val="tx2">
                    <a:lumMod val="75000"/>
                  </a:schemeClr>
                </a:solidFill>
                <a:latin typeface="Georgia" panose="02040502050405020303" pitchFamily="18" charset="0"/>
              </a:rPr>
              <a:t>ft</a:t>
            </a:r>
            <a:r>
              <a:rPr lang="en-US" sz="1600" dirty="0">
                <a:solidFill>
                  <a:schemeClr val="tx2">
                    <a:lumMod val="75000"/>
                  </a:schemeClr>
                </a:solidFill>
                <a:latin typeface="Georgia" panose="02040502050405020303" pitchFamily="18" charset="0"/>
              </a:rPr>
              <a:t> of porches off of the living area and Master suite to take advantage of the amazing views of </a:t>
            </a:r>
            <a:r>
              <a:rPr lang="en-US" sz="1600" dirty="0" err="1">
                <a:solidFill>
                  <a:schemeClr val="tx2">
                    <a:lumMod val="75000"/>
                  </a:schemeClr>
                </a:solidFill>
                <a:latin typeface="Georgia" panose="02040502050405020303" pitchFamily="18" charset="0"/>
              </a:rPr>
              <a:t>Nowell</a:t>
            </a:r>
            <a:r>
              <a:rPr lang="en-US" sz="1600" dirty="0">
                <a:solidFill>
                  <a:schemeClr val="tx2">
                    <a:lumMod val="75000"/>
                  </a:schemeClr>
                </a:solidFill>
                <a:latin typeface="Georgia" panose="02040502050405020303" pitchFamily="18" charset="0"/>
              </a:rPr>
              <a:t> Creek. Master bath has 2 large vanities and a free standing claw foot soaking tub, with French doors opening out onto the porches and river.</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8262" y="8801100"/>
            <a:ext cx="2624138" cy="952500"/>
          </a:xfrm>
          <a:prstGeom prst="rect">
            <a:avLst/>
          </a:prstGeom>
        </p:spPr>
      </p:pic>
      <p:sp>
        <p:nvSpPr>
          <p:cNvPr id="5" name="Rectangle 4"/>
          <p:cNvSpPr/>
          <p:nvPr/>
        </p:nvSpPr>
        <p:spPr>
          <a:xfrm>
            <a:off x="0" y="8801100"/>
            <a:ext cx="3886200" cy="1138773"/>
          </a:xfrm>
          <a:prstGeom prst="rect">
            <a:avLst/>
          </a:prstGeom>
        </p:spPr>
        <p:txBody>
          <a:bodyPr>
            <a:spAutoFit/>
          </a:bodyPr>
          <a:lstStyle/>
          <a:p>
            <a:r>
              <a:rPr lang="en-US" sz="1800" b="1" dirty="0">
                <a:solidFill>
                  <a:schemeClr val="tx2">
                    <a:lumMod val="50000"/>
                  </a:schemeClr>
                </a:solidFill>
                <a:latin typeface="Georgia" panose="02040502050405020303" pitchFamily="18" charset="0"/>
              </a:rPr>
              <a:t>Jonathan </a:t>
            </a:r>
            <a:r>
              <a:rPr lang="en-US" sz="1800" b="1" dirty="0" err="1">
                <a:solidFill>
                  <a:schemeClr val="tx2">
                    <a:lumMod val="50000"/>
                  </a:schemeClr>
                </a:solidFill>
                <a:latin typeface="Georgia" panose="02040502050405020303" pitchFamily="18" charset="0"/>
              </a:rPr>
              <a:t>Vroon</a:t>
            </a:r>
            <a:endParaRPr lang="en-US" sz="1800" b="1" dirty="0">
              <a:solidFill>
                <a:schemeClr val="tx2">
                  <a:lumMod val="50000"/>
                </a:schemeClr>
              </a:solidFill>
              <a:latin typeface="Georgia" panose="02040502050405020303" pitchFamily="18" charset="0"/>
            </a:endParaRPr>
          </a:p>
          <a:p>
            <a:r>
              <a:rPr lang="en-US" sz="1600" dirty="0">
                <a:solidFill>
                  <a:schemeClr val="tx2">
                    <a:lumMod val="50000"/>
                  </a:schemeClr>
                </a:solidFill>
                <a:latin typeface="Georgia" panose="02040502050405020303" pitchFamily="18" charset="0"/>
              </a:rPr>
              <a:t>(843) 514-3114</a:t>
            </a:r>
          </a:p>
          <a:p>
            <a:r>
              <a:rPr lang="en-US" sz="1600" dirty="0">
                <a:solidFill>
                  <a:schemeClr val="tx2">
                    <a:lumMod val="50000"/>
                  </a:schemeClr>
                </a:solidFill>
                <a:latin typeface="Georgia" panose="02040502050405020303" pitchFamily="18" charset="0"/>
                <a:hlinkClick r:id="rId3"/>
              </a:rPr>
              <a:t>jvroon@southernlivingre.com</a:t>
            </a:r>
            <a:endParaRPr lang="en-US" sz="1600" dirty="0">
              <a:solidFill>
                <a:schemeClr val="tx2">
                  <a:lumMod val="50000"/>
                </a:schemeClr>
              </a:solidFill>
              <a:latin typeface="Georgia" panose="02040502050405020303" pitchFamily="18" charset="0"/>
            </a:endParaRPr>
          </a:p>
          <a:p>
            <a:r>
              <a:rPr lang="en-US" sz="1600" dirty="0">
                <a:solidFill>
                  <a:schemeClr val="tx2">
                    <a:lumMod val="50000"/>
                  </a:schemeClr>
                </a:solidFill>
                <a:latin typeface="Georgia" panose="02040502050405020303" pitchFamily="18" charset="0"/>
                <a:hlinkClick r:id="rId4"/>
              </a:rPr>
              <a:t>www.southernlivingre.com</a:t>
            </a:r>
            <a:endParaRPr lang="en-US" sz="1600" dirty="0">
              <a:solidFill>
                <a:schemeClr val="tx2">
                  <a:lumMod val="50000"/>
                </a:schemeClr>
              </a:solidFill>
              <a:latin typeface="Georgia" panose="02040502050405020303" pitchFamily="18" charset="0"/>
            </a:endParaRPr>
          </a:p>
        </p:txBody>
      </p:sp>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0"/>
            <a:ext cx="7772400" cy="4373683"/>
          </a:xfrm>
          <a:prstGeom prst="rect">
            <a:avLst/>
          </a:prstGeom>
          <a:ln>
            <a:noFill/>
          </a:ln>
          <a:effectLst>
            <a:softEdge rad="112500"/>
          </a:effectLst>
        </p:spPr>
      </p:pic>
      <p:sp>
        <p:nvSpPr>
          <p:cNvPr id="10" name="Rectangle 9"/>
          <p:cNvSpPr/>
          <p:nvPr/>
        </p:nvSpPr>
        <p:spPr>
          <a:xfrm>
            <a:off x="0" y="40640"/>
            <a:ext cx="7772400" cy="738664"/>
          </a:xfrm>
          <a:prstGeom prst="rect">
            <a:avLst/>
          </a:prstGeom>
          <a:noFill/>
        </p:spPr>
        <p:txBody>
          <a:bodyPr wrap="square">
            <a:spAutoFit/>
          </a:bodyPr>
          <a:lstStyle/>
          <a:p>
            <a:pPr algn="ctr"/>
            <a:r>
              <a:rPr lang="en-US" sz="2400" dirty="0">
                <a:solidFill>
                  <a:schemeClr val="tx2"/>
                </a:solidFill>
                <a:effectLst>
                  <a:outerShdw blurRad="38100" dist="38100" dir="2700000" algn="tl">
                    <a:srgbClr val="000000">
                      <a:alpha val="43137"/>
                    </a:srgbClr>
                  </a:outerShdw>
                </a:effectLst>
                <a:latin typeface="Georgia" panose="02040502050405020303" pitchFamily="18" charset="0"/>
              </a:rPr>
              <a:t>531 Sanders Farm Lane</a:t>
            </a:r>
          </a:p>
          <a:p>
            <a:pPr algn="ctr"/>
            <a:r>
              <a:rPr lang="en-US" sz="1800" dirty="0">
                <a:solidFill>
                  <a:schemeClr val="tx2"/>
                </a:solidFill>
                <a:effectLst>
                  <a:outerShdw blurRad="38100" dist="38100" dir="2700000" algn="tl">
                    <a:srgbClr val="000000">
                      <a:alpha val="43137"/>
                    </a:srgbClr>
                  </a:outerShdw>
                </a:effectLst>
                <a:latin typeface="Georgia" panose="02040502050405020303" pitchFamily="18" charset="0"/>
              </a:rPr>
              <a:t>Retreat at Beresford ~ Charleston ~ MLS# 16006026 ~ $939,990</a:t>
            </a:r>
          </a:p>
        </p:txBody>
      </p:sp>
      <p:sp>
        <p:nvSpPr>
          <p:cNvPr id="11" name="Rectangle 10"/>
          <p:cNvSpPr/>
          <p:nvPr/>
        </p:nvSpPr>
        <p:spPr>
          <a:xfrm>
            <a:off x="5148262" y="9689068"/>
            <a:ext cx="2624138" cy="369332"/>
          </a:xfrm>
          <a:prstGeom prst="rect">
            <a:avLst/>
          </a:prstGeom>
        </p:spPr>
        <p:txBody>
          <a:bodyPr wrap="square">
            <a:spAutoFit/>
          </a:bodyPr>
          <a:lstStyle/>
          <a:p>
            <a:pPr algn="ctr"/>
            <a:r>
              <a:rPr lang="en-US" sz="900" dirty="0">
                <a:latin typeface="Georgia" panose="02040502050405020303" pitchFamily="18" charset="0"/>
              </a:rPr>
              <a:t>Southern Living Real Estate</a:t>
            </a:r>
            <a:br>
              <a:rPr lang="en-US" sz="900" dirty="0">
                <a:latin typeface="Georgia" panose="02040502050405020303" pitchFamily="18" charset="0"/>
              </a:rPr>
            </a:br>
            <a:r>
              <a:rPr lang="en-US" sz="900" dirty="0">
                <a:latin typeface="Georgia" panose="02040502050405020303" pitchFamily="18" charset="0"/>
              </a:rPr>
              <a:t>2249 Salt Wind Way, Mt. Pleasant, SC 29466</a:t>
            </a:r>
          </a:p>
        </p:txBody>
      </p:sp>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04800" y="4423592"/>
            <a:ext cx="1600200" cy="1095715"/>
          </a:xfrm>
          <a:prstGeom prst="rect">
            <a:avLst/>
          </a:prstGeom>
          <a:ln>
            <a:noFill/>
          </a:ln>
          <a:effectLst/>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159000" y="4419600"/>
            <a:ext cx="1600200" cy="1099707"/>
          </a:xfrm>
          <a:prstGeom prst="rect">
            <a:avLst/>
          </a:prstGeom>
          <a:ln>
            <a:noFill/>
          </a:ln>
          <a:effectLst/>
        </p:spPr>
      </p:pic>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013200" y="4423593"/>
            <a:ext cx="1600200" cy="1095716"/>
          </a:xfrm>
          <a:prstGeom prst="rect">
            <a:avLst/>
          </a:prstGeom>
          <a:ln>
            <a:noFill/>
          </a:ln>
          <a:effectLst/>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867400" y="4423592"/>
            <a:ext cx="1600200" cy="1095716"/>
          </a:xfrm>
          <a:prstGeom prst="rect">
            <a:avLst/>
          </a:prstGeom>
          <a:ln>
            <a:noFill/>
          </a:ln>
          <a:effectLst/>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04800" y="7594194"/>
            <a:ext cx="1600200" cy="1089497"/>
          </a:xfrm>
          <a:prstGeom prst="rect">
            <a:avLst/>
          </a:prstGeom>
          <a:ln>
            <a:noFill/>
          </a:ln>
          <a:effectLst/>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159000" y="7594194"/>
            <a:ext cx="1600200" cy="1089497"/>
          </a:xfrm>
          <a:prstGeom prst="rect">
            <a:avLst/>
          </a:prstGeom>
          <a:ln>
            <a:noFill/>
          </a:ln>
          <a:effectLst/>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013200" y="7594193"/>
            <a:ext cx="1600200" cy="1089497"/>
          </a:xfrm>
          <a:prstGeom prst="rect">
            <a:avLst/>
          </a:prstGeom>
          <a:ln>
            <a:noFill/>
          </a:ln>
          <a:effectLst/>
        </p:spPr>
      </p:pic>
      <p:pic>
        <p:nvPicPr>
          <p:cNvPr id="18" name="Picture 1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868513" y="7594194"/>
            <a:ext cx="1597973" cy="1089496"/>
          </a:xfrm>
          <a:prstGeom prst="rect">
            <a:avLst/>
          </a:prstGeom>
          <a:ln>
            <a:noFill/>
          </a:ln>
          <a:effectLst/>
        </p:spPr>
      </p:pic>
      <p:sp>
        <p:nvSpPr>
          <p:cNvPr id="2" name="Rectangle 1">
            <a:extLst>
              <a:ext uri="{FF2B5EF4-FFF2-40B4-BE49-F238E27FC236}">
                <a16:creationId xmlns:a16="http://schemas.microsoft.com/office/drawing/2014/main" id="{07B96C4B-9494-48DE-B8FB-FFCCBDF77C77}"/>
              </a:ext>
            </a:extLst>
          </p:cNvPr>
          <p:cNvSpPr/>
          <p:nvPr/>
        </p:nvSpPr>
        <p:spPr>
          <a:xfrm>
            <a:off x="4224963" y="3301224"/>
            <a:ext cx="3284874" cy="523220"/>
          </a:xfrm>
          <a:prstGeom prst="rect">
            <a:avLst/>
          </a:prstGeom>
          <a:scene3d>
            <a:camera prst="isometricOffAxis1Right"/>
            <a:lightRig rig="threePt" dir="t"/>
          </a:scene3d>
        </p:spPr>
        <p:txBody>
          <a:bodyPr wrap="none">
            <a:spAutoFit/>
          </a:bodyPr>
          <a:lstStyle/>
          <a:p>
            <a:r>
              <a:rPr lang="en-US" sz="2800" dirty="0">
                <a:solidFill>
                  <a:srgbClr val="FFFF00"/>
                </a:solidFill>
                <a:effectLst>
                  <a:outerShdw blurRad="60007" dir="2000400" sy="-30000" kx="-800400" algn="bl" rotWithShape="0">
                    <a:prstClr val="black">
                      <a:alpha val="20000"/>
                    </a:prstClr>
                  </a:outerShdw>
                </a:effectLst>
                <a:latin typeface="Georgia" panose="02040502050405020303" pitchFamily="18" charset="0"/>
              </a:rPr>
              <a:t>Just Reduced $15k!</a:t>
            </a:r>
            <a:endParaRPr lang="en-US" sz="2800" dirty="0">
              <a:solidFill>
                <a:srgbClr val="FFFF00"/>
              </a:solidFill>
              <a:effectLst>
                <a:outerShdw blurRad="60007" dir="2000400" sy="-30000" kx="-800400" algn="bl" rotWithShape="0">
                  <a:prstClr val="black">
                    <a:alpha val="20000"/>
                  </a:prstClr>
                </a:outerShdw>
              </a:effectLst>
            </a:endParaRPr>
          </a:p>
        </p:txBody>
      </p:sp>
    </p:spTree>
    <p:extLst>
      <p:ext uri="{BB962C8B-B14F-4D97-AF65-F5344CB8AC3E}">
        <p14:creationId xmlns:p14="http://schemas.microsoft.com/office/powerpoint/2010/main" val="874387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TotalTime>
  <Words>193</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cp:revision>
  <dcterms:created xsi:type="dcterms:W3CDTF">2006-08-16T00:00:00Z</dcterms:created>
  <dcterms:modified xsi:type="dcterms:W3CDTF">2018-03-31T16:05:53Z</dcterms:modified>
</cp:coreProperties>
</file>