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2B"/>
    <a:srgbClr val="80BA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519307"/>
            <a:ext cx="7772400" cy="2083497"/>
          </a:xfrm>
        </p:spPr>
        <p:txBody>
          <a:bodyPr anchor="ctr">
            <a:normAutofit fontScale="92500" lnSpcReduction="10000"/>
          </a:bodyPr>
          <a:lstStyle/>
          <a:p>
            <a:r>
              <a:rPr lang="en-US" sz="1600" b="1" i="1" dirty="0">
                <a:solidFill>
                  <a:schemeClr val="tx2">
                    <a:lumMod val="75000"/>
                  </a:schemeClr>
                </a:solidFill>
                <a:latin typeface="Georgia" panose="02040502050405020303" pitchFamily="18" charset="0"/>
              </a:rPr>
              <a:t>Enjoy a piece of the </a:t>
            </a:r>
            <a:r>
              <a:rPr lang="en-US" sz="1600" b="1" i="1" dirty="0" err="1">
                <a:solidFill>
                  <a:schemeClr val="tx2">
                    <a:lumMod val="75000"/>
                  </a:schemeClr>
                </a:solidFill>
                <a:latin typeface="Georgia" panose="02040502050405020303" pitchFamily="18" charset="0"/>
              </a:rPr>
              <a:t>Lowcountry</a:t>
            </a:r>
            <a:r>
              <a:rPr lang="en-US" sz="1600" b="1" i="1" dirty="0">
                <a:solidFill>
                  <a:schemeClr val="tx2">
                    <a:lumMod val="75000"/>
                  </a:schemeClr>
                </a:solidFill>
                <a:latin typeface="Georgia" panose="02040502050405020303" pitchFamily="18" charset="0"/>
              </a:rPr>
              <a:t> in your backyard! </a:t>
            </a:r>
          </a:p>
          <a:p>
            <a:r>
              <a:rPr lang="en-US" sz="1600" dirty="0">
                <a:solidFill>
                  <a:schemeClr val="tx2">
                    <a:lumMod val="75000"/>
                  </a:schemeClr>
                </a:solidFill>
                <a:latin typeface="Georgia" panose="02040502050405020303" pitchFamily="18" charset="0"/>
              </a:rPr>
              <a:t>Beautiful home on deep water lot. 4+ Feet at low tide! Floating dock, with a covered pier head and water/electric run. The lot is wooded on one side and sits next to </a:t>
            </a:r>
            <a:r>
              <a:rPr lang="en-US" sz="1600">
                <a:solidFill>
                  <a:schemeClr val="tx2">
                    <a:lumMod val="75000"/>
                  </a:schemeClr>
                </a:solidFill>
                <a:latin typeface="Georgia" panose="02040502050405020303" pitchFamily="18" charset="0"/>
              </a:rPr>
              <a:t>a HOA </a:t>
            </a:r>
            <a:r>
              <a:rPr lang="en-US" sz="1600" dirty="0">
                <a:solidFill>
                  <a:schemeClr val="tx2">
                    <a:lumMod val="75000"/>
                  </a:schemeClr>
                </a:solidFill>
                <a:latin typeface="Georgia" panose="02040502050405020303" pitchFamily="18" charset="0"/>
              </a:rPr>
              <a:t>lot so there is great privacy. The home has pine hardwoods throughout, granite gourmet kitchen with stainless 36'' gas range and hood, French doors, large pantry, walk in closets, surround sound in living room, porches, and master bath. There are over 600 </a:t>
            </a:r>
            <a:r>
              <a:rPr lang="en-US" sz="1600" dirty="0" err="1">
                <a:solidFill>
                  <a:schemeClr val="tx2">
                    <a:lumMod val="75000"/>
                  </a:schemeClr>
                </a:solidFill>
                <a:latin typeface="Georgia" panose="02040502050405020303" pitchFamily="18" charset="0"/>
              </a:rPr>
              <a:t>sq</a:t>
            </a:r>
            <a:r>
              <a:rPr lang="en-US" sz="1600" dirty="0">
                <a:solidFill>
                  <a:schemeClr val="tx2">
                    <a:lumMod val="75000"/>
                  </a:schemeClr>
                </a:solidFill>
                <a:latin typeface="Georgia" panose="02040502050405020303" pitchFamily="18" charset="0"/>
              </a:rPr>
              <a:t> </a:t>
            </a:r>
            <a:r>
              <a:rPr lang="en-US" sz="1600" dirty="0" err="1">
                <a:solidFill>
                  <a:schemeClr val="tx2">
                    <a:lumMod val="75000"/>
                  </a:schemeClr>
                </a:solidFill>
                <a:latin typeface="Georgia" panose="02040502050405020303" pitchFamily="18" charset="0"/>
              </a:rPr>
              <a:t>ft</a:t>
            </a:r>
            <a:r>
              <a:rPr lang="en-US" sz="1600" dirty="0">
                <a:solidFill>
                  <a:schemeClr val="tx2">
                    <a:lumMod val="75000"/>
                  </a:schemeClr>
                </a:solidFill>
                <a:latin typeface="Georgia" panose="02040502050405020303" pitchFamily="18" charset="0"/>
              </a:rPr>
              <a:t> of porches off of the living area and Master suite to take advantage of the amazing views of </a:t>
            </a:r>
            <a:r>
              <a:rPr lang="en-US" sz="1600" dirty="0" err="1">
                <a:solidFill>
                  <a:schemeClr val="tx2">
                    <a:lumMod val="75000"/>
                  </a:schemeClr>
                </a:solidFill>
                <a:latin typeface="Georgia" panose="02040502050405020303" pitchFamily="18" charset="0"/>
              </a:rPr>
              <a:t>Nowell</a:t>
            </a:r>
            <a:r>
              <a:rPr lang="en-US" sz="1600" dirty="0">
                <a:solidFill>
                  <a:schemeClr val="tx2">
                    <a:lumMod val="75000"/>
                  </a:schemeClr>
                </a:solidFill>
                <a:latin typeface="Georgia" panose="02040502050405020303" pitchFamily="18" charset="0"/>
              </a:rPr>
              <a:t> Creek. Master bath has 2 large vanities and a free standing claw foot soaking tub, with French doors opening out onto the porches and river.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7772400" cy="4373683"/>
          </a:xfrm>
          <a:prstGeom prst="rect">
            <a:avLst/>
          </a:prstGeom>
          <a:ln>
            <a:noFill/>
          </a:ln>
          <a:effectLst>
            <a:softEdge rad="112500"/>
          </a:effectLst>
        </p:spPr>
      </p:pic>
      <p:sp>
        <p:nvSpPr>
          <p:cNvPr id="10" name="Rectangle 9"/>
          <p:cNvSpPr/>
          <p:nvPr/>
        </p:nvSpPr>
        <p:spPr>
          <a:xfrm>
            <a:off x="0" y="40640"/>
            <a:ext cx="7772400" cy="738664"/>
          </a:xfrm>
          <a:prstGeom prst="rect">
            <a:avLst/>
          </a:prstGeom>
          <a:noFill/>
        </p:spPr>
        <p:txBody>
          <a:bodyPr wrap="square">
            <a:spAutoFit/>
          </a:bodyPr>
          <a:lstStyle/>
          <a:p>
            <a:pPr algn="ctr"/>
            <a:r>
              <a:rPr lang="en-US" sz="2400" dirty="0">
                <a:ln w="3175">
                  <a:solidFill>
                    <a:srgbClr val="151C2B"/>
                  </a:solidFill>
                </a:ln>
                <a:solidFill>
                  <a:srgbClr val="80BAE1"/>
                </a:solidFill>
                <a:effectLst>
                  <a:outerShdw blurRad="38100" dist="38100" dir="2700000" algn="tl">
                    <a:srgbClr val="000000">
                      <a:alpha val="43137"/>
                    </a:srgbClr>
                  </a:outerShdw>
                </a:effectLst>
                <a:latin typeface="Georgia" panose="02040502050405020303" pitchFamily="18" charset="0"/>
              </a:rPr>
              <a:t>531 Sanders Farm Lane</a:t>
            </a:r>
          </a:p>
          <a:p>
            <a:pPr algn="ctr"/>
            <a:r>
              <a:rPr lang="en-US" sz="1800" dirty="0">
                <a:ln w="3175">
                  <a:solidFill>
                    <a:srgbClr val="151C2B"/>
                  </a:solidFill>
                </a:ln>
                <a:solidFill>
                  <a:srgbClr val="80BAE1"/>
                </a:solidFill>
                <a:effectLst>
                  <a:outerShdw blurRad="38100" dist="38100" dir="2700000" algn="tl">
                    <a:srgbClr val="000000">
                      <a:alpha val="43137"/>
                    </a:srgbClr>
                  </a:outerShdw>
                </a:effectLst>
                <a:latin typeface="Georgia" panose="02040502050405020303" pitchFamily="18" charset="0"/>
              </a:rPr>
              <a:t>Retreat at Beresford ~ Charleston ~ MLS# 16006026 ~ </a:t>
            </a:r>
            <a:r>
              <a:rPr lang="en-US" sz="1800">
                <a:ln w="3175">
                  <a:solidFill>
                    <a:srgbClr val="151C2B"/>
                  </a:solidFill>
                </a:ln>
                <a:solidFill>
                  <a:srgbClr val="80BAE1"/>
                </a:solidFill>
                <a:effectLst>
                  <a:outerShdw blurRad="38100" dist="38100" dir="2700000" algn="tl">
                    <a:srgbClr val="000000">
                      <a:alpha val="43137"/>
                    </a:srgbClr>
                  </a:outerShdw>
                </a:effectLst>
                <a:latin typeface="Georgia" panose="02040502050405020303" pitchFamily="18" charset="0"/>
              </a:rPr>
              <a:t>$899,000</a:t>
            </a:r>
            <a:endParaRPr lang="en-US" sz="1800" dirty="0">
              <a:ln w="3175">
                <a:solidFill>
                  <a:srgbClr val="151C2B"/>
                </a:solidFill>
              </a:ln>
              <a:solidFill>
                <a:srgbClr val="80BAE1"/>
              </a:solidFill>
              <a:effectLst>
                <a:outerShdw blurRad="38100" dist="38100" dir="2700000" algn="tl">
                  <a:srgbClr val="000000">
                    <a:alpha val="43137"/>
                  </a:srgbClr>
                </a:outerShdw>
              </a:effectLst>
              <a:latin typeface="Georgia" panose="02040502050405020303" pitchFamily="18" charset="0"/>
            </a:endParaRP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4423592"/>
            <a:ext cx="1600200" cy="1095715"/>
          </a:xfrm>
          <a:prstGeom prst="rect">
            <a:avLst/>
          </a:prstGeom>
          <a:ln>
            <a:no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9000" y="4419600"/>
            <a:ext cx="1600200" cy="1099707"/>
          </a:xfrm>
          <a:prstGeom prst="rect">
            <a:avLst/>
          </a:prstGeom>
          <a:ln>
            <a:noFill/>
          </a:ln>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13200" y="4423593"/>
            <a:ext cx="1600200" cy="1095716"/>
          </a:xfrm>
          <a:prstGeom prst="rect">
            <a:avLst/>
          </a:prstGeom>
          <a:ln>
            <a:noFill/>
          </a:ln>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7400" y="4423592"/>
            <a:ext cx="1600200" cy="1095716"/>
          </a:xfrm>
          <a:prstGeom prst="rect">
            <a:avLst/>
          </a:prstGeom>
          <a:ln>
            <a:noFill/>
          </a:ln>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04800" y="7594194"/>
            <a:ext cx="1600200" cy="1089497"/>
          </a:xfrm>
          <a:prstGeom prst="rect">
            <a:avLst/>
          </a:prstGeom>
          <a:ln>
            <a:noFill/>
          </a:ln>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9000" y="7594194"/>
            <a:ext cx="1600200" cy="1089497"/>
          </a:xfrm>
          <a:prstGeom prst="rect">
            <a:avLst/>
          </a:prstGeom>
          <a:ln>
            <a:no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13200" y="7594193"/>
            <a:ext cx="1600200" cy="1089497"/>
          </a:xfrm>
          <a:prstGeom prst="rect">
            <a:avLst/>
          </a:prstGeom>
          <a:ln>
            <a:no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513" y="7594194"/>
            <a:ext cx="1597973" cy="1089496"/>
          </a:xfrm>
          <a:prstGeom prst="rect">
            <a:avLst/>
          </a:prstGeom>
          <a:ln>
            <a:noFill/>
          </a:ln>
          <a:effectLst/>
        </p:spPr>
      </p:pic>
      <p:sp>
        <p:nvSpPr>
          <p:cNvPr id="2" name="Rectangle 1">
            <a:extLst>
              <a:ext uri="{FF2B5EF4-FFF2-40B4-BE49-F238E27FC236}">
                <a16:creationId xmlns:a16="http://schemas.microsoft.com/office/drawing/2014/main" id="{07B96C4B-9494-48DE-B8FB-FFCCBDF77C77}"/>
              </a:ext>
            </a:extLst>
          </p:cNvPr>
          <p:cNvSpPr/>
          <p:nvPr/>
        </p:nvSpPr>
        <p:spPr>
          <a:xfrm>
            <a:off x="3657600" y="3301224"/>
            <a:ext cx="4116833" cy="523220"/>
          </a:xfrm>
          <a:prstGeom prst="rect">
            <a:avLst/>
          </a:prstGeom>
          <a:scene3d>
            <a:camera prst="isometricOffAxis1Right"/>
            <a:lightRig rig="threePt" dir="t"/>
          </a:scene3d>
        </p:spPr>
        <p:txBody>
          <a:bodyPr wrap="none">
            <a:spAutoFit/>
          </a:bodyPr>
          <a:lstStyle/>
          <a:p>
            <a:r>
              <a:rPr lang="en-US" sz="2800" dirty="0">
                <a:solidFill>
                  <a:srgbClr val="FFFF00"/>
                </a:solidFill>
                <a:effectLst>
                  <a:outerShdw blurRad="60007" dir="2000400" sy="-30000" kx="-800400" algn="bl" rotWithShape="0">
                    <a:prstClr val="black">
                      <a:alpha val="20000"/>
                    </a:prstClr>
                  </a:outerShdw>
                </a:effectLst>
                <a:latin typeface="Georgia" panose="02040502050405020303" pitchFamily="18" charset="0"/>
              </a:rPr>
              <a:t>Deepwater Dock in Place</a:t>
            </a:r>
            <a:endParaRPr lang="en-US" sz="2800" dirty="0">
              <a:solidFill>
                <a:srgbClr val="FFFF00"/>
              </a:solidFill>
              <a:effectLst>
                <a:outerShdw blurRad="60007" dir="2000400" sy="-30000" kx="-800400" algn="bl" rotWithShape="0">
                  <a:prstClr val="black">
                    <a:alpha val="20000"/>
                  </a:prstClr>
                </a:outerShdw>
              </a:effectLst>
            </a:endParaRPr>
          </a:p>
        </p:txBody>
      </p:sp>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192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cp:revision>
  <dcterms:created xsi:type="dcterms:W3CDTF">2006-08-16T00:00:00Z</dcterms:created>
  <dcterms:modified xsi:type="dcterms:W3CDTF">2018-09-05T14:57:55Z</dcterms:modified>
</cp:coreProperties>
</file>