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00" d="100"/>
          <a:sy n="100" d="100"/>
        </p:scale>
        <p:origin x="804" y="12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402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961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683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532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386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43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728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467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111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046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506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1/30/2020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33269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61950" y="8033443"/>
            <a:ext cx="1371598" cy="914398"/>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97379" y="8033442"/>
            <a:ext cx="137160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32809" y="8033442"/>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505827" y="8033440"/>
            <a:ext cx="1367283" cy="911522"/>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68239" y="8033442"/>
            <a:ext cx="1371600" cy="9144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p:blipFill>
        <p:spPr>
          <a:xfrm>
            <a:off x="360999" y="611216"/>
            <a:ext cx="3486020" cy="2324013"/>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228600" y="-1"/>
            <a:ext cx="7772400" cy="592885"/>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chemeClr val="bg1"/>
                </a:solidFill>
                <a:effectLst>
                  <a:outerShdw blurRad="38100" dist="38100" dir="2700000" algn="tl">
                    <a:srgbClr val="000000">
                      <a:alpha val="43137"/>
                    </a:srgbClr>
                  </a:outerShdw>
                </a:effectLst>
                <a:latin typeface="Century Gothic" pitchFamily="34" charset="0"/>
              </a:rPr>
              <a:t>Come See This House Before It’s Gone!</a:t>
            </a:r>
            <a:endParaRPr lang="en-US" sz="1700" i="1" dirty="0">
              <a:solidFill>
                <a:schemeClr val="bg1"/>
              </a:solidFill>
              <a:effectLst>
                <a:outerShdw blurRad="38100" dist="38100" dir="2700000" algn="tl">
                  <a:srgbClr val="000000">
                    <a:alpha val="43137"/>
                  </a:srgbClr>
                </a:outerShdw>
              </a:effectLst>
              <a:latin typeface="Century Gothic" pitchFamily="34" charset="0"/>
            </a:endParaRP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61949" y="3886835"/>
            <a:ext cx="1371600"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897379" y="3886835"/>
            <a:ext cx="1371600"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32810" y="3886836"/>
            <a:ext cx="1371598" cy="914398"/>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503669" y="3886836"/>
            <a:ext cx="1371598" cy="914398"/>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968240" y="3886836"/>
            <a:ext cx="1371598" cy="914398"/>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07BEDB-1C9F-48A0-AE24-54164F5F3FF1}"/>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382578" y="611216"/>
            <a:ext cx="3486022" cy="232401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2971801"/>
            <a:ext cx="8229600" cy="780009"/>
          </a:xfrm>
        </p:spPr>
        <p:txBody>
          <a:bodyPr anchor="ctr">
            <a:noAutofit/>
          </a:bodyPr>
          <a:lstStyle/>
          <a:p>
            <a:r>
              <a:rPr lang="pt-BR" sz="2400" b="1" dirty="0">
                <a:solidFill>
                  <a:schemeClr val="bg1"/>
                </a:solidFill>
                <a:latin typeface="Century Gothic" pitchFamily="34" charset="0"/>
              </a:rPr>
              <a:t>5341 Apollo Court</a:t>
            </a:r>
            <a:br>
              <a:rPr lang="pt-BR" sz="2000" dirty="0">
                <a:solidFill>
                  <a:schemeClr val="bg1"/>
                </a:solidFill>
                <a:latin typeface="Century Gothic" pitchFamily="34" charset="0"/>
              </a:rPr>
            </a:br>
            <a:r>
              <a:rPr lang="en-US" sz="1800" dirty="0">
                <a:solidFill>
                  <a:schemeClr val="bg1"/>
                </a:solidFill>
                <a:latin typeface="Century Gothic" pitchFamily="34" charset="0"/>
              </a:rPr>
              <a:t>Appian Place ~ North Charleston ~ MLS# 20002521 ~ $274,500</a:t>
            </a:r>
          </a:p>
        </p:txBody>
      </p:sp>
      <p:sp>
        <p:nvSpPr>
          <p:cNvPr id="11" name="Rectangle 10"/>
          <p:cNvSpPr/>
          <p:nvPr/>
        </p:nvSpPr>
        <p:spPr>
          <a:xfrm>
            <a:off x="228600" y="4916928"/>
            <a:ext cx="7772400" cy="3000821"/>
          </a:xfrm>
          <a:prstGeom prst="rect">
            <a:avLst/>
          </a:prstGeom>
          <a:noFill/>
          <a:ln>
            <a:noFill/>
          </a:ln>
        </p:spPr>
        <p:txBody>
          <a:bodyPr wrap="square">
            <a:spAutoFit/>
          </a:bodyPr>
          <a:lstStyle/>
          <a:p>
            <a:pPr algn="ctr"/>
            <a:r>
              <a:rPr lang="en-US" sz="1050" b="1" dirty="0">
                <a:solidFill>
                  <a:schemeClr val="bg1"/>
                </a:solidFill>
                <a:effectLst>
                  <a:outerShdw blurRad="38100" dist="38100" dir="2700000" algn="tl">
                    <a:srgbClr val="000000">
                      <a:alpha val="43137"/>
                    </a:srgbClr>
                  </a:outerShdw>
                </a:effectLst>
                <a:latin typeface="Century Gothic" panose="020B0502020202020204" pitchFamily="34" charset="0"/>
              </a:rPr>
              <a:t>Do not miss this stunning 5 bedroom 2.5 bathroom home, situated in a cul-de-sac in Appian Place. Driving up you will notice great curb appeal. Enjoy a cup of coffee on the front porch. As you enter, the beautiful foyer will greet you with dark wood bamboo floors, tall ceilings, office with frosted door (5th bedroom, no closet). The living room features a wood burning fireplace, with an open floor plan leading to the kitchen. The chef will adore this kitchen, with dark cherry cabinets, brand new granite countertops and stainless steel appliances. ( All convey) The peninsula offers a space for added seating. The bamboo floors span the entire first level. Upstairs, the master suite is spacious with plenty room for a king sized bed, dressers and a seating area. Walk through the impressive his and her walk in closets to the </a:t>
            </a:r>
            <a:r>
              <a:rPr lang="en-US" sz="1050" b="1" dirty="0" err="1">
                <a:solidFill>
                  <a:schemeClr val="bg1"/>
                </a:solidFill>
                <a:effectLst>
                  <a:outerShdw blurRad="38100" dist="38100" dir="2700000" algn="tl">
                    <a:srgbClr val="000000">
                      <a:alpha val="43137"/>
                    </a:srgbClr>
                  </a:outerShdw>
                </a:effectLst>
                <a:latin typeface="Century Gothic" panose="020B0502020202020204" pitchFamily="34" charset="0"/>
              </a:rPr>
              <a:t>en</a:t>
            </a:r>
            <a:r>
              <a:rPr lang="en-US" sz="1050" b="1" dirty="0">
                <a:solidFill>
                  <a:schemeClr val="bg1"/>
                </a:solidFill>
                <a:effectLst>
                  <a:outerShdw blurRad="38100" dist="38100" dir="2700000" algn="tl">
                    <a:srgbClr val="000000">
                      <a:alpha val="43137"/>
                    </a:srgbClr>
                  </a:outerShdw>
                </a:effectLst>
                <a:latin typeface="Century Gothic" panose="020B0502020202020204" pitchFamily="34" charset="0"/>
              </a:rPr>
              <a:t>-suite bathroom with it's jetted tub, separate shower and double sinks. The 3 secondary bedrooms are split from the master for added privacy and all good sized with large closet space. Guest bath is nestled between the 3 rooms for easy access, it boasts beautiful tile floors. Finishing up the upstairs is an expansive loft area; perfect for a play room, media room, or exercise area. Home has plenty of storage space, and ceiling fans in the living room, bedrooms, and even the screened in porch. Home features new carpets upstairs, fresh paint, new air handler(1/20), new granite countertops, new window blinds and more. Enjoy sitting outside in your screened in porch, with a backyard space just waiting for your personal touch. A $1400 Lender Credit is available and will be applied towards the buyers closing costs and pre-</a:t>
            </a:r>
            <a:r>
              <a:rPr lang="en-US" sz="1050" b="1" dirty="0" err="1">
                <a:solidFill>
                  <a:schemeClr val="bg1"/>
                </a:solidFill>
                <a:effectLst>
                  <a:outerShdw blurRad="38100" dist="38100" dir="2700000" algn="tl">
                    <a:srgbClr val="000000">
                      <a:alpha val="43137"/>
                    </a:srgbClr>
                  </a:outerShdw>
                </a:effectLst>
                <a:latin typeface="Century Gothic" panose="020B0502020202020204" pitchFamily="34" charset="0"/>
              </a:rPr>
              <a:t>paids</a:t>
            </a:r>
            <a:r>
              <a:rPr lang="en-US" sz="1050" b="1" dirty="0">
                <a:solidFill>
                  <a:schemeClr val="bg1"/>
                </a:solidFill>
                <a:effectLst>
                  <a:outerShdw blurRad="38100" dist="38100" dir="2700000" algn="tl">
                    <a:srgbClr val="000000">
                      <a:alpha val="43137"/>
                    </a:srgbClr>
                  </a:outerShdw>
                </a:effectLst>
                <a:latin typeface="Century Gothic" panose="020B0502020202020204" pitchFamily="34" charset="0"/>
              </a:rPr>
              <a:t> if the buyer chooses to use the seller's preferred lender. The credit is an addition to any negotiated seller concessions. Conveniently located near I-26 and I-526! This home is close to schools(zoned for DD2), shopping, dining, Boeing and the military base, and multiple historic Charleston sites! Schedule your appointment to see your new home today!</a:t>
            </a:r>
          </a:p>
        </p:txBody>
      </p:sp>
      <p:pic>
        <p:nvPicPr>
          <p:cNvPr id="27" name="Picture 26">
            <a:extLst>
              <a:ext uri="{FF2B5EF4-FFF2-40B4-BE49-F238E27FC236}">
                <a16:creationId xmlns:a16="http://schemas.microsoft.com/office/drawing/2014/main" id="{62913E4D-21F8-4265-A593-ECF778ED2FE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9644" t="14001" r="14876"/>
          <a:stretch/>
        </p:blipFill>
        <p:spPr>
          <a:xfrm>
            <a:off x="390469" y="9160223"/>
            <a:ext cx="762000" cy="815627"/>
          </a:xfrm>
          <a:prstGeom prst="roundRect">
            <a:avLst/>
          </a:prstGeom>
        </p:spPr>
      </p:pic>
      <p:sp>
        <p:nvSpPr>
          <p:cNvPr id="28" name="Subtitle 2">
            <a:extLst>
              <a:ext uri="{FF2B5EF4-FFF2-40B4-BE49-F238E27FC236}">
                <a16:creationId xmlns:a16="http://schemas.microsoft.com/office/drawing/2014/main" id="{B97A171F-B7F0-46DA-8BD2-5D5BF6971EAA}"/>
              </a:ext>
            </a:extLst>
          </p:cNvPr>
          <p:cNvSpPr txBox="1">
            <a:spLocks/>
          </p:cNvSpPr>
          <p:nvPr/>
        </p:nvSpPr>
        <p:spPr>
          <a:xfrm>
            <a:off x="1152470" y="9174197"/>
            <a:ext cx="2284141" cy="787676"/>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20000"/>
              </a:lnSpc>
            </a:pPr>
            <a:r>
              <a:rPr lang="en-US" sz="1900" b="1" i="0" spc="0" dirty="0">
                <a:solidFill>
                  <a:schemeClr val="bg1"/>
                </a:solidFill>
                <a:latin typeface="Century Gothic" panose="020B0502020202020204" pitchFamily="34" charset="0"/>
              </a:rPr>
              <a:t>Jacqui Swain</a:t>
            </a:r>
            <a:br>
              <a:rPr lang="en-US" sz="1800" i="0" spc="0" dirty="0">
                <a:solidFill>
                  <a:schemeClr val="bg1"/>
                </a:solidFill>
                <a:latin typeface="Century Gothic" panose="020B0502020202020204" pitchFamily="34" charset="0"/>
              </a:rPr>
            </a:br>
            <a:r>
              <a:rPr lang="en-US" sz="1400" i="0" spc="0" dirty="0">
                <a:solidFill>
                  <a:schemeClr val="bg1"/>
                </a:solidFill>
                <a:latin typeface="Century Gothic" panose="020B0502020202020204" pitchFamily="34" charset="0"/>
                <a:cs typeface="Times New Roman" pitchFamily="18" charset="0"/>
              </a:rPr>
              <a:t>(843) 295-9484</a:t>
            </a:r>
            <a:br>
              <a:rPr lang="en-US" sz="1400" i="0" spc="0" dirty="0">
                <a:solidFill>
                  <a:schemeClr val="bg1"/>
                </a:solidFill>
                <a:latin typeface="Century Gothic" panose="020B0502020202020204" pitchFamily="34" charset="0"/>
                <a:cs typeface="Times New Roman" pitchFamily="18" charset="0"/>
              </a:rPr>
            </a:br>
            <a:r>
              <a:rPr lang="en-US" sz="1400" i="0" spc="0" dirty="0">
                <a:solidFill>
                  <a:schemeClr val="bg1"/>
                </a:solidFill>
                <a:latin typeface="Century Gothic" panose="020B0502020202020204" pitchFamily="34" charset="0"/>
                <a:cs typeface="Times New Roman" pitchFamily="18" charset="0"/>
              </a:rPr>
              <a:t>jacqui.swain@carolinaone.com</a:t>
            </a:r>
            <a:br>
              <a:rPr lang="en-US" sz="1400" i="0" spc="0" dirty="0">
                <a:solidFill>
                  <a:schemeClr val="bg1"/>
                </a:solidFill>
                <a:latin typeface="Century Gothic" panose="020B0502020202020204" pitchFamily="34" charset="0"/>
                <a:cs typeface="Times New Roman" pitchFamily="18" charset="0"/>
              </a:rPr>
            </a:br>
            <a:r>
              <a:rPr lang="en-US" sz="1400" i="0" spc="0" dirty="0">
                <a:solidFill>
                  <a:schemeClr val="bg1"/>
                </a:solidFill>
                <a:latin typeface="Century Gothic" panose="020B0502020202020204" pitchFamily="34" charset="0"/>
                <a:cs typeface="Times New Roman" pitchFamily="18" charset="0"/>
              </a:rPr>
              <a:t>www.jacquisellscharleston.com</a:t>
            </a:r>
            <a:endParaRPr lang="en-US" sz="1200" i="0" spc="0" dirty="0">
              <a:solidFill>
                <a:schemeClr val="bg1"/>
              </a:solidFill>
              <a:latin typeface="Century Gothic" panose="020B0502020202020204" pitchFamily="34" charset="0"/>
              <a:cs typeface="Times New Roman" pitchFamily="18" charset="0"/>
            </a:endParaRPr>
          </a:p>
        </p:txBody>
      </p:sp>
      <p:sp>
        <p:nvSpPr>
          <p:cNvPr id="31" name="Rectangle 30">
            <a:extLst>
              <a:ext uri="{FF2B5EF4-FFF2-40B4-BE49-F238E27FC236}">
                <a16:creationId xmlns:a16="http://schemas.microsoft.com/office/drawing/2014/main" id="{5F4A60D5-3260-4CE3-9765-07A3576A9D79}"/>
              </a:ext>
            </a:extLst>
          </p:cNvPr>
          <p:cNvSpPr/>
          <p:nvPr/>
        </p:nvSpPr>
        <p:spPr>
          <a:xfrm>
            <a:off x="6267596" y="9474825"/>
            <a:ext cx="1733404" cy="507831"/>
          </a:xfrm>
          <a:prstGeom prst="rect">
            <a:avLst/>
          </a:prstGeom>
        </p:spPr>
        <p:txBody>
          <a:bodyPr wrap="square">
            <a:spAutoFit/>
          </a:bodyPr>
          <a:lstStyle/>
          <a:p>
            <a:pPr algn="ctr"/>
            <a:r>
              <a:rPr lang="en-US" sz="900" dirty="0">
                <a:solidFill>
                  <a:schemeClr val="bg1"/>
                </a:solidFill>
                <a:latin typeface="Century Gothic" panose="020B0502020202020204" pitchFamily="34" charset="0"/>
                <a:cs typeface="Times New Roman" pitchFamily="18" charset="0"/>
              </a:rPr>
              <a:t>Carolina One Real Estate</a:t>
            </a:r>
          </a:p>
          <a:p>
            <a:pPr algn="ctr"/>
            <a:r>
              <a:rPr lang="en-US" sz="900" dirty="0">
                <a:solidFill>
                  <a:schemeClr val="bg1"/>
                </a:solidFill>
                <a:latin typeface="Century Gothic" panose="020B0502020202020204" pitchFamily="34" charset="0"/>
                <a:cs typeface="Times New Roman" pitchFamily="18" charset="0"/>
              </a:rPr>
              <a:t>1530 Old Trolley Road</a:t>
            </a:r>
          </a:p>
          <a:p>
            <a:pPr algn="ctr"/>
            <a:r>
              <a:rPr lang="en-US" sz="900" dirty="0">
                <a:solidFill>
                  <a:schemeClr val="bg1"/>
                </a:solidFill>
                <a:latin typeface="Century Gothic" panose="020B0502020202020204" pitchFamily="34" charset="0"/>
                <a:cs typeface="Times New Roman" pitchFamily="18" charset="0"/>
              </a:rPr>
              <a:t>Summerville, SC 29485</a:t>
            </a:r>
            <a:endParaRPr lang="en-US" sz="900" dirty="0">
              <a:solidFill>
                <a:schemeClr val="bg1"/>
              </a:solidFill>
              <a:latin typeface="Century Gothic" panose="020B0502020202020204" pitchFamily="34" charset="0"/>
            </a:endParaRPr>
          </a:p>
        </p:txBody>
      </p:sp>
      <p:pic>
        <p:nvPicPr>
          <p:cNvPr id="33" name="Picture 6">
            <a:extLst>
              <a:ext uri="{FF2B5EF4-FFF2-40B4-BE49-F238E27FC236}">
                <a16:creationId xmlns:a16="http://schemas.microsoft.com/office/drawing/2014/main" id="{D445BEDA-4A4E-4FD3-9D4C-4BCACACEFF3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727241" y="9160223"/>
            <a:ext cx="814114" cy="30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TotalTime>
  <Words>449</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5341 Apollo Court Appian Place ~ North Charleston ~ MLS# 20002521 ~ $274,500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58</cp:revision>
  <dcterms:created xsi:type="dcterms:W3CDTF">2006-08-16T00:00:00Z</dcterms:created>
  <dcterms:modified xsi:type="dcterms:W3CDTF">2020-01-30T18:06:02Z</dcterms:modified>
</cp:coreProperties>
</file>