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315200" cy="10058400"/>
  <p:notesSz cx="6858000" cy="9144000"/>
  <p:defaultTextStyle>
    <a:defPPr>
      <a:defRPr lang="en-US"/>
    </a:defPPr>
    <a:lvl1pPr marL="0" algn="l" defTabSz="992764" rtl="0" eaLnBrk="1" latinLnBrk="0" hangingPunct="1">
      <a:defRPr sz="2000" kern="1200">
        <a:solidFill>
          <a:schemeClr val="tx1"/>
        </a:solidFill>
        <a:latin typeface="+mn-lt"/>
        <a:ea typeface="+mn-ea"/>
        <a:cs typeface="+mn-cs"/>
      </a:defRPr>
    </a:lvl1pPr>
    <a:lvl2pPr marL="496382" algn="l" defTabSz="992764" rtl="0" eaLnBrk="1" latinLnBrk="0" hangingPunct="1">
      <a:defRPr sz="2000" kern="1200">
        <a:solidFill>
          <a:schemeClr val="tx1"/>
        </a:solidFill>
        <a:latin typeface="+mn-lt"/>
        <a:ea typeface="+mn-ea"/>
        <a:cs typeface="+mn-cs"/>
      </a:defRPr>
    </a:lvl2pPr>
    <a:lvl3pPr marL="992764" algn="l" defTabSz="992764" rtl="0" eaLnBrk="1" latinLnBrk="0" hangingPunct="1">
      <a:defRPr sz="2000" kern="1200">
        <a:solidFill>
          <a:schemeClr val="tx1"/>
        </a:solidFill>
        <a:latin typeface="+mn-lt"/>
        <a:ea typeface="+mn-ea"/>
        <a:cs typeface="+mn-cs"/>
      </a:defRPr>
    </a:lvl3pPr>
    <a:lvl4pPr marL="1489146" algn="l" defTabSz="992764" rtl="0" eaLnBrk="1" latinLnBrk="0" hangingPunct="1">
      <a:defRPr sz="2000" kern="1200">
        <a:solidFill>
          <a:schemeClr val="tx1"/>
        </a:solidFill>
        <a:latin typeface="+mn-lt"/>
        <a:ea typeface="+mn-ea"/>
        <a:cs typeface="+mn-cs"/>
      </a:defRPr>
    </a:lvl4pPr>
    <a:lvl5pPr marL="1985528" algn="l" defTabSz="992764" rtl="0" eaLnBrk="1" latinLnBrk="0" hangingPunct="1">
      <a:defRPr sz="2000" kern="1200">
        <a:solidFill>
          <a:schemeClr val="tx1"/>
        </a:solidFill>
        <a:latin typeface="+mn-lt"/>
        <a:ea typeface="+mn-ea"/>
        <a:cs typeface="+mn-cs"/>
      </a:defRPr>
    </a:lvl5pPr>
    <a:lvl6pPr marL="2481910" algn="l" defTabSz="992764" rtl="0" eaLnBrk="1" latinLnBrk="0" hangingPunct="1">
      <a:defRPr sz="2000" kern="1200">
        <a:solidFill>
          <a:schemeClr val="tx1"/>
        </a:solidFill>
        <a:latin typeface="+mn-lt"/>
        <a:ea typeface="+mn-ea"/>
        <a:cs typeface="+mn-cs"/>
      </a:defRPr>
    </a:lvl6pPr>
    <a:lvl7pPr marL="2978292" algn="l" defTabSz="992764" rtl="0" eaLnBrk="1" latinLnBrk="0" hangingPunct="1">
      <a:defRPr sz="2000" kern="1200">
        <a:solidFill>
          <a:schemeClr val="tx1"/>
        </a:solidFill>
        <a:latin typeface="+mn-lt"/>
        <a:ea typeface="+mn-ea"/>
        <a:cs typeface="+mn-cs"/>
      </a:defRPr>
    </a:lvl7pPr>
    <a:lvl8pPr marL="3474674" algn="l" defTabSz="992764" rtl="0" eaLnBrk="1" latinLnBrk="0" hangingPunct="1">
      <a:defRPr sz="2000" kern="1200">
        <a:solidFill>
          <a:schemeClr val="tx1"/>
        </a:solidFill>
        <a:latin typeface="+mn-lt"/>
        <a:ea typeface="+mn-ea"/>
        <a:cs typeface="+mn-cs"/>
      </a:defRPr>
    </a:lvl8pPr>
    <a:lvl9pPr marL="3971056" algn="l" defTabSz="99276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3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100" d="100"/>
          <a:sy n="100" d="100"/>
        </p:scale>
        <p:origin x="1332" y="-1428"/>
      </p:cViewPr>
      <p:guideLst>
        <p:guide orient="horz" pos="3168"/>
        <p:guide pos="23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37624" y="2011680"/>
            <a:ext cx="6583680" cy="268224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3/31/2017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097280" y="4886490"/>
            <a:ext cx="5120640" cy="257048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 y="402803"/>
            <a:ext cx="1645920" cy="8582237"/>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365760" y="402803"/>
            <a:ext cx="4815840" cy="858223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0160" y="894080"/>
            <a:ext cx="5669280" cy="268224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280160" y="3678086"/>
            <a:ext cx="5669280" cy="2214244"/>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339840" y="9411124"/>
            <a:ext cx="609600" cy="535517"/>
          </a:xfr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3657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37185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400473"/>
            <a:ext cx="6583680" cy="1676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365760" y="2251498"/>
            <a:ext cx="323215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3716020" y="2251498"/>
            <a:ext cx="323342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65760" y="3464561"/>
            <a:ext cx="323215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3716020" y="3464561"/>
            <a:ext cx="323342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3/31/2017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400473"/>
            <a:ext cx="2406650" cy="170434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365761" y="2235201"/>
            <a:ext cx="2406650" cy="6749839"/>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860040" y="400474"/>
            <a:ext cx="4089400" cy="8584566"/>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63040" y="894080"/>
            <a:ext cx="4389120" cy="766022"/>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463040" y="2686897"/>
            <a:ext cx="4389120" cy="581152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463040" y="1711287"/>
            <a:ext cx="4389120" cy="777850"/>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365760" y="402802"/>
            <a:ext cx="6583680" cy="16764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365760" y="2346960"/>
            <a:ext cx="6583680" cy="690676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365760" y="9411124"/>
            <a:ext cx="1706880" cy="535517"/>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3/31/2017</a:t>
            </a:fld>
            <a:endParaRPr lang="en-US"/>
          </a:p>
        </p:txBody>
      </p:sp>
      <p:sp>
        <p:nvSpPr>
          <p:cNvPr id="3" name="Footer Placeholder 2"/>
          <p:cNvSpPr>
            <a:spLocks noGrp="1"/>
          </p:cNvSpPr>
          <p:nvPr>
            <p:ph type="ftr" sz="quarter" idx="3"/>
          </p:nvPr>
        </p:nvSpPr>
        <p:spPr>
          <a:xfrm>
            <a:off x="2499360" y="9411124"/>
            <a:ext cx="2316480" cy="535517"/>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6339840" y="9411124"/>
            <a:ext cx="609600" cy="535517"/>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4000" r="-54000"/>
          </a:stretch>
        </a:blipFill>
        <a:effectLst/>
      </p:bgPr>
    </p:bg>
    <p:spTree>
      <p:nvGrpSpPr>
        <p:cNvPr id="1" name=""/>
        <p:cNvGrpSpPr/>
        <p:nvPr/>
      </p:nvGrpSpPr>
      <p:grpSpPr>
        <a:xfrm>
          <a:off x="0" y="0"/>
          <a:ext cx="0" cy="0"/>
          <a:chOff x="0" y="0"/>
          <a:chExt cx="0" cy="0"/>
        </a:xfrm>
      </p:grpSpPr>
      <p:sp>
        <p:nvSpPr>
          <p:cNvPr id="21" name="Rectangle 20"/>
          <p:cNvSpPr/>
          <p:nvPr/>
        </p:nvSpPr>
        <p:spPr>
          <a:xfrm>
            <a:off x="-859" y="8686800"/>
            <a:ext cx="7315198" cy="1377984"/>
          </a:xfrm>
          <a:prstGeom prst="rect">
            <a:avLst/>
          </a:prstGeom>
          <a:solidFill>
            <a:schemeClr val="tx2">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718" y="5923473"/>
            <a:ext cx="7316917" cy="2597554"/>
          </a:xfrm>
        </p:spPr>
        <p:txBody>
          <a:bodyPr anchor="ctr">
            <a:noAutofit/>
          </a:bodyPr>
          <a:lstStyle/>
          <a:p>
            <a:r>
              <a:rPr lang="en-US" sz="1400" dirty="0">
                <a:solidFill>
                  <a:schemeClr val="bg1"/>
                </a:solidFill>
                <a:latin typeface="Trebuchet MS" panose="020B0603020202020204" pitchFamily="34" charset="0"/>
              </a:rPr>
              <a:t>Lovely, well maintained home in Del Webb's active over 55 planned community. Home boasts gorgeous views of a large pond with fountain and varied landscaping. The owners added a large screened lanai with custom flooring for enjoying the private view. The floorplan is open, with 3 bedrooms and a den currently used as an office. The tile entryway leads to handsome wide planked maple hardwoods, The kitchen has abundant birch cabinetry, granite counter tops, subway tile back splash, brushed nickel hardware, stainless steel appliances and a gas stove! All appliances along with 2 inch blinds and 6 ceiling fans convey. The 2 car garage also has a deep sink for convenience. Nine foot ceilings, recessed lighting and plenty of natural light make this home a pleasure to enjoy daily and for entertaining.</a:t>
            </a:r>
          </a:p>
          <a:p>
            <a:r>
              <a:rPr lang="en-US" sz="1400" i="1" dirty="0">
                <a:solidFill>
                  <a:schemeClr val="bg1"/>
                </a:solidFill>
                <a:latin typeface="Trebuchet MS" panose="020B0603020202020204" pitchFamily="34" charset="0"/>
              </a:rPr>
              <a:t>Please look under documents for a list of all the special features.</a:t>
            </a:r>
          </a:p>
        </p:txBody>
      </p:sp>
      <p:sp>
        <p:nvSpPr>
          <p:cNvPr id="2" name="Title 1"/>
          <p:cNvSpPr>
            <a:spLocks noGrp="1"/>
          </p:cNvSpPr>
          <p:nvPr>
            <p:ph type="ctrTitle"/>
          </p:nvPr>
        </p:nvSpPr>
        <p:spPr>
          <a:xfrm>
            <a:off x="284" y="3962400"/>
            <a:ext cx="7312912" cy="777948"/>
          </a:xfrm>
        </p:spPr>
        <p:txBody>
          <a:bodyPr anchor="t">
            <a:noAutofit/>
            <a:scene3d>
              <a:camera prst="orthographicFront"/>
              <a:lightRig rig="soft" dir="t">
                <a:rot lat="0" lon="0" rev="17220000"/>
              </a:lightRig>
            </a:scene3d>
            <a:sp3d prstMaterial="softEdge"/>
          </a:bodyPr>
          <a:lstStyle/>
          <a:p>
            <a:r>
              <a:rPr lang="en-US" sz="2000" cap="none" dirty="0">
                <a:ln w="10541" cmpd="sng">
                  <a:noFill/>
                  <a:prstDash val="solid"/>
                </a:ln>
                <a:solidFill>
                  <a:schemeClr val="bg1"/>
                </a:solidFill>
                <a:effectLst/>
                <a:latin typeface="Trebuchet MS" panose="020B0603020202020204" pitchFamily="34" charset="0"/>
              </a:rPr>
              <a:t>535 Tranquil Waters Way</a:t>
            </a:r>
            <a:br>
              <a:rPr lang="en-US" sz="2000" cap="none" dirty="0">
                <a:ln w="10541" cmpd="sng">
                  <a:noFill/>
                  <a:prstDash val="solid"/>
                </a:ln>
                <a:solidFill>
                  <a:schemeClr val="bg1"/>
                </a:solidFill>
                <a:effectLst/>
                <a:latin typeface="Trebuchet MS" panose="020B0603020202020204" pitchFamily="34" charset="0"/>
              </a:rPr>
            </a:br>
            <a:r>
              <a:rPr lang="en-US" sz="1600" cap="none" dirty="0">
                <a:ln w="10541" cmpd="sng">
                  <a:noFill/>
                  <a:prstDash val="solid"/>
                </a:ln>
                <a:solidFill>
                  <a:schemeClr val="bg1"/>
                </a:solidFill>
                <a:effectLst/>
                <a:latin typeface="Trebuchet MS" panose="020B0603020202020204" pitchFamily="34" charset="0"/>
              </a:rPr>
              <a:t>Cane Bay Plantation ~ Summerville, SC 29486</a:t>
            </a:r>
            <a:br>
              <a:rPr lang="en-US" sz="1600" cap="none" dirty="0">
                <a:ln w="10541" cmpd="sng">
                  <a:noFill/>
                  <a:prstDash val="solid"/>
                </a:ln>
                <a:solidFill>
                  <a:schemeClr val="bg1"/>
                </a:solidFill>
                <a:effectLst/>
                <a:latin typeface="Trebuchet MS" panose="020B0603020202020204" pitchFamily="34" charset="0"/>
              </a:rPr>
            </a:br>
            <a:r>
              <a:rPr lang="en-US" sz="1600" cap="none" dirty="0">
                <a:ln w="10541" cmpd="sng">
                  <a:noFill/>
                  <a:prstDash val="solid"/>
                </a:ln>
                <a:solidFill>
                  <a:schemeClr val="bg1"/>
                </a:solidFill>
                <a:effectLst/>
                <a:latin typeface="Trebuchet MS" panose="020B0603020202020204" pitchFamily="34" charset="0"/>
              </a:rPr>
              <a:t>MLS# 17004562 ~ $292,000</a:t>
            </a:r>
            <a:endParaRPr lang="en-US" sz="1400" cap="none" dirty="0">
              <a:ln w="10541" cmpd="sng">
                <a:noFill/>
                <a:prstDash val="solid"/>
              </a:ln>
              <a:solidFill>
                <a:schemeClr val="bg1"/>
              </a:solidFill>
              <a:effectLst/>
              <a:latin typeface="Trebuchet MS" panose="020B0603020202020204" pitchFamily="34" charset="0"/>
            </a:endParaRPr>
          </a:p>
        </p:txBody>
      </p:sp>
      <p:grpSp>
        <p:nvGrpSpPr>
          <p:cNvPr id="9" name="Group 8"/>
          <p:cNvGrpSpPr/>
          <p:nvPr/>
        </p:nvGrpSpPr>
        <p:grpSpPr>
          <a:xfrm>
            <a:off x="0" y="8792172"/>
            <a:ext cx="1524000" cy="1167241"/>
            <a:chOff x="0" y="8814959"/>
            <a:chExt cx="1524000" cy="1167241"/>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75" y="8814959"/>
              <a:ext cx="700449" cy="700449"/>
            </a:xfrm>
            <a:prstGeom prst="rect">
              <a:avLst/>
            </a:prstGeom>
          </p:spPr>
        </p:pic>
        <p:sp>
          <p:nvSpPr>
            <p:cNvPr id="18" name="Rectangle 17"/>
            <p:cNvSpPr/>
            <p:nvPr/>
          </p:nvSpPr>
          <p:spPr>
            <a:xfrm>
              <a:off x="0" y="9566702"/>
              <a:ext cx="1524000" cy="415498"/>
            </a:xfrm>
            <a:prstGeom prst="rect">
              <a:avLst/>
            </a:prstGeom>
          </p:spPr>
          <p:txBody>
            <a:bodyPr wrap="square">
              <a:spAutoFit/>
            </a:bodyPr>
            <a:lstStyle/>
            <a:p>
              <a:pPr algn="ctr"/>
              <a:r>
                <a:rPr lang="en-US" sz="700" dirty="0">
                  <a:solidFill>
                    <a:schemeClr val="bg1"/>
                  </a:solidFill>
                  <a:latin typeface="Trebuchet MS" panose="020B0603020202020204" pitchFamily="34" charset="0"/>
                </a:rPr>
                <a:t>Carolina One Real Estate</a:t>
              </a:r>
            </a:p>
            <a:p>
              <a:pPr algn="ctr"/>
              <a:r>
                <a:rPr lang="en-US" sz="700" dirty="0">
                  <a:solidFill>
                    <a:schemeClr val="bg1"/>
                  </a:solidFill>
                  <a:latin typeface="Trebuchet MS" panose="020B0603020202020204" pitchFamily="34" charset="0"/>
                </a:rPr>
                <a:t>195 W Coleman Blvd</a:t>
              </a:r>
            </a:p>
            <a:p>
              <a:pPr algn="ctr"/>
              <a:r>
                <a:rPr lang="en-US" sz="700" dirty="0">
                  <a:solidFill>
                    <a:schemeClr val="bg1"/>
                  </a:solidFill>
                  <a:latin typeface="Trebuchet MS" panose="020B0603020202020204" pitchFamily="34" charset="0"/>
                </a:rPr>
                <a:t>Mt Pleasant, SC 29464-3495</a:t>
              </a:r>
            </a:p>
          </p:txBody>
        </p:sp>
      </p:grpSp>
      <p:sp>
        <p:nvSpPr>
          <p:cNvPr id="23" name="Rectangle 22"/>
          <p:cNvSpPr/>
          <p:nvPr/>
        </p:nvSpPr>
        <p:spPr>
          <a:xfrm>
            <a:off x="-1146" y="12039"/>
            <a:ext cx="7315773" cy="661720"/>
          </a:xfrm>
          <a:prstGeom prst="rect">
            <a:avLst/>
          </a:prstGeom>
          <a:noFill/>
        </p:spPr>
        <p:txBody>
          <a:bodyPr wrap="square" anchor="ctr">
            <a:spAutoFit/>
          </a:bodyPr>
          <a:lstStyle/>
          <a:p>
            <a:pPr algn="ctr"/>
            <a:r>
              <a:rPr lang="en-US" sz="2400" i="1" dirty="0">
                <a:solidFill>
                  <a:srgbClr val="FFFF00"/>
                </a:solidFill>
                <a:effectLst>
                  <a:outerShdw blurRad="50800" dist="38100" dir="5400000" algn="t" rotWithShape="0">
                    <a:prstClr val="black">
                      <a:alpha val="40000"/>
                    </a:prstClr>
                  </a:outerShdw>
                </a:effectLst>
                <a:latin typeface="Trebuchet MS" panose="020B0603020202020204" pitchFamily="34" charset="0"/>
              </a:rPr>
              <a:t>Agent Open House Thursday April 6th from 12-2</a:t>
            </a:r>
          </a:p>
          <a:p>
            <a:pPr algn="ctr"/>
            <a:r>
              <a:rPr lang="en-US" sz="1300" i="1" dirty="0">
                <a:solidFill>
                  <a:srgbClr val="FFFF00"/>
                </a:solidFill>
                <a:effectLst>
                  <a:outerShdw blurRad="50800" dist="38100" dir="5400000" algn="t" rotWithShape="0">
                    <a:prstClr val="black">
                      <a:alpha val="40000"/>
                    </a:prstClr>
                  </a:outerShdw>
                </a:effectLst>
                <a:latin typeface="Trebuchet MS" panose="020B0603020202020204" pitchFamily="34" charset="0"/>
              </a:rPr>
              <a:t>Stop by this lovely home for a light snack and see the beautiful view and open floorplan!</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7263" y="8814960"/>
            <a:ext cx="834518" cy="1121664"/>
          </a:xfrm>
          <a:prstGeom prst="rect">
            <a:avLst/>
          </a:prstGeom>
        </p:spPr>
      </p:pic>
      <p:grpSp>
        <p:nvGrpSpPr>
          <p:cNvPr id="6" name="Group 5"/>
          <p:cNvGrpSpPr/>
          <p:nvPr/>
        </p:nvGrpSpPr>
        <p:grpSpPr>
          <a:xfrm>
            <a:off x="75340" y="717358"/>
            <a:ext cx="7162800" cy="3164569"/>
            <a:chOff x="76200" y="717358"/>
            <a:chExt cx="7162800" cy="3164569"/>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717358"/>
              <a:ext cx="4764634" cy="3164569"/>
            </a:xfrm>
            <a:prstGeom prst="rect">
              <a:avLst/>
            </a:prstGeom>
            <a:ln w="3175">
              <a:noFill/>
            </a:ln>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2659" y="717358"/>
              <a:ext cx="2316341" cy="1538464"/>
            </a:xfrm>
            <a:prstGeom prst="rect">
              <a:avLst/>
            </a:prstGeom>
            <a:ln>
              <a:noFill/>
            </a:ln>
            <a:effectLst/>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2659" y="2343462"/>
              <a:ext cx="2316341" cy="1538465"/>
            </a:xfrm>
            <a:prstGeom prst="rect">
              <a:avLst/>
            </a:prstGeom>
            <a:ln>
              <a:noFill/>
            </a:ln>
            <a:effectLst/>
          </p:spPr>
        </p:pic>
      </p:grpSp>
      <p:sp>
        <p:nvSpPr>
          <p:cNvPr id="5" name="Rectangle 4"/>
          <p:cNvSpPr/>
          <p:nvPr/>
        </p:nvSpPr>
        <p:spPr>
          <a:xfrm>
            <a:off x="8610600" y="4688936"/>
            <a:ext cx="1334020" cy="400110"/>
          </a:xfrm>
          <a:prstGeom prst="rect">
            <a:avLst/>
          </a:prstGeom>
        </p:spPr>
        <p:txBody>
          <a:bodyPr wrap="none">
            <a:spAutoFit/>
          </a:bodyPr>
          <a:lstStyle/>
          <a:p>
            <a:r>
              <a:rPr lang="en-US" b="1" i="1" dirty="0">
                <a:ln w="10541" cmpd="sng">
                  <a:noFill/>
                  <a:prstDash val="solid"/>
                </a:ln>
                <a:solidFill>
                  <a:srgbClr val="FF0000"/>
                </a:solidFill>
                <a:latin typeface="Trebuchet MS" panose="020B0603020202020204" pitchFamily="34" charset="0"/>
              </a:rPr>
              <a:t>$550,000</a:t>
            </a:r>
            <a:endParaRPr lang="en-US" b="1" i="1" dirty="0">
              <a:solidFill>
                <a:srgbClr val="FF0000"/>
              </a:solidFill>
            </a:endParaRPr>
          </a:p>
        </p:txBody>
      </p:sp>
      <p:cxnSp>
        <p:nvCxnSpPr>
          <p:cNvPr id="7" name="Straight Connector 6"/>
          <p:cNvCxnSpPr/>
          <p:nvPr/>
        </p:nvCxnSpPr>
        <p:spPr>
          <a:xfrm flipV="1">
            <a:off x="8849935" y="5273478"/>
            <a:ext cx="855349" cy="5276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860" y="8937211"/>
            <a:ext cx="7315200" cy="877163"/>
          </a:xfrm>
          <a:prstGeom prst="rect">
            <a:avLst/>
          </a:prstGeom>
        </p:spPr>
        <p:txBody>
          <a:bodyPr wrap="square">
            <a:spAutoFit/>
          </a:bodyPr>
          <a:lstStyle/>
          <a:p>
            <a:pPr algn="ctr"/>
            <a:r>
              <a:rPr lang="en-US" sz="1800" dirty="0">
                <a:solidFill>
                  <a:schemeClr val="bg1"/>
                </a:solidFill>
                <a:effectLst>
                  <a:outerShdw blurRad="38100" dist="38100" dir="2700000" algn="tl">
                    <a:srgbClr val="000000">
                      <a:alpha val="43137"/>
                    </a:srgbClr>
                  </a:outerShdw>
                </a:effectLst>
                <a:latin typeface="Trebuchet MS" panose="020B0603020202020204" pitchFamily="34" charset="0"/>
              </a:rPr>
              <a:t>Linda </a:t>
            </a:r>
            <a:r>
              <a:rPr lang="en-US" sz="1800" dirty="0" err="1">
                <a:solidFill>
                  <a:schemeClr val="bg1"/>
                </a:solidFill>
                <a:effectLst>
                  <a:outerShdw blurRad="38100" dist="38100" dir="2700000" algn="tl">
                    <a:srgbClr val="000000">
                      <a:alpha val="43137"/>
                    </a:srgbClr>
                  </a:outerShdw>
                </a:effectLst>
                <a:latin typeface="Trebuchet MS" panose="020B0603020202020204" pitchFamily="34" charset="0"/>
              </a:rPr>
              <a:t>Ett</a:t>
            </a:r>
            <a:br>
              <a:rPr lang="en-US" sz="1800" dirty="0">
                <a:solidFill>
                  <a:schemeClr val="bg1"/>
                </a:solidFill>
                <a:effectLst>
                  <a:outerShdw blurRad="38100" dist="38100" dir="2700000" algn="tl">
                    <a:srgbClr val="000000">
                      <a:alpha val="43137"/>
                    </a:srgbClr>
                  </a:outerShdw>
                </a:effectLst>
                <a:latin typeface="Trebuchet MS" panose="020B0603020202020204" pitchFamily="34" charset="0"/>
              </a:rPr>
            </a:br>
            <a:r>
              <a:rPr lang="en-US" sz="1100" dirty="0">
                <a:solidFill>
                  <a:schemeClr val="bg1"/>
                </a:solidFill>
                <a:latin typeface="Trebuchet MS" panose="020B0603020202020204" pitchFamily="34" charset="0"/>
              </a:rPr>
              <a:t>M (843) 729-8718 | O (843) 884-1800</a:t>
            </a:r>
          </a:p>
          <a:p>
            <a:pPr algn="ctr"/>
            <a:r>
              <a:rPr lang="en-US" sz="1100" dirty="0">
                <a:solidFill>
                  <a:schemeClr val="bg1"/>
                </a:solidFill>
                <a:latin typeface="Trebuchet MS" panose="020B0603020202020204" pitchFamily="34" charset="0"/>
              </a:rPr>
              <a:t>lett@carolinaone.com</a:t>
            </a:r>
          </a:p>
          <a:p>
            <a:pPr algn="ctr"/>
            <a:r>
              <a:rPr lang="en-US" sz="1100" dirty="0">
                <a:solidFill>
                  <a:schemeClr val="bg1"/>
                </a:solidFill>
                <a:latin typeface="Trebuchet MS" panose="020B0603020202020204" pitchFamily="34" charset="0"/>
              </a:rPr>
              <a:t>www.lindaett.com</a:t>
            </a:r>
          </a:p>
        </p:txBody>
      </p:sp>
    </p:spTree>
    <p:extLst>
      <p:ext uri="{BB962C8B-B14F-4D97-AF65-F5344CB8AC3E}">
        <p14:creationId xmlns:p14="http://schemas.microsoft.com/office/powerpoint/2010/main" val="41279503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166</TotalTime>
  <Words>208</Words>
  <Application>Microsoft Office PowerPoint</Application>
  <PresentationFormat>Custom</PresentationFormat>
  <Paragraphs>12</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Book Antiqua</vt:lpstr>
      <vt:lpstr>Lucida Sans</vt:lpstr>
      <vt:lpstr>Trebuchet MS</vt:lpstr>
      <vt:lpstr>Wingdings</vt:lpstr>
      <vt:lpstr>Wingdings 2</vt:lpstr>
      <vt:lpstr>Wingdings 3</vt:lpstr>
      <vt:lpstr>Apex</vt:lpstr>
      <vt:lpstr>535 Tranquil Waters Way Cane Bay Plantation ~ Summerville, SC 29486 MLS# 17004562 ~ $292,000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39</cp:revision>
  <dcterms:created xsi:type="dcterms:W3CDTF">2006-08-16T00:00:00Z</dcterms:created>
  <dcterms:modified xsi:type="dcterms:W3CDTF">2017-03-31T12:34:21Z</dcterms:modified>
</cp:coreProperties>
</file>