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2" y="-493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5/27/2016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hyperlink" Target="mailto:fletcher@mattoneillteam.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28707" y="457199"/>
            <a:ext cx="6514985" cy="443908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1" y="3962400"/>
            <a:ext cx="7772400" cy="777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ln>
                  <a:solidFill>
                    <a:schemeClr val="bg1">
                      <a:lumMod val="95000"/>
                    </a:schemeClr>
                  </a:solidFill>
                </a:ln>
                <a:solidFill>
                  <a:schemeClr val="bg1"/>
                </a:solidFill>
                <a:effectLst/>
                <a:latin typeface="Palatino Linotype" panose="02040502050505030304" pitchFamily="18" charset="0"/>
              </a:rPr>
              <a:t>5400 County Line </a:t>
            </a:r>
            <a:r>
              <a:rPr lang="nb-NO" sz="2400" dirty="0" smtClean="0">
                <a:ln>
                  <a:solidFill>
                    <a:schemeClr val="bg1">
                      <a:lumMod val="95000"/>
                    </a:schemeClr>
                  </a:solidFill>
                </a:ln>
                <a:solidFill>
                  <a:schemeClr val="bg1"/>
                </a:solidFill>
                <a:effectLst/>
                <a:latin typeface="Palatino Linotype" panose="02040502050505030304" pitchFamily="18" charset="0"/>
              </a:rPr>
              <a:t>Road</a:t>
            </a:r>
          </a:p>
          <a:p>
            <a:pPr algn="ctr"/>
            <a:r>
              <a:rPr lang="en-US" sz="1800" dirty="0" smtClean="0">
                <a:ln>
                  <a:solidFill>
                    <a:schemeClr val="bg1">
                      <a:lumMod val="95000"/>
                    </a:schemeClr>
                  </a:solidFill>
                </a:ln>
                <a:solidFill>
                  <a:schemeClr val="bg1"/>
                </a:solidFill>
                <a:effectLst/>
                <a:latin typeface="Palatino Linotype" panose="02040502050505030304" pitchFamily="18" charset="0"/>
              </a:rPr>
              <a:t>Ravenel </a:t>
            </a:r>
            <a:r>
              <a:rPr lang="en-US" sz="1800" dirty="0">
                <a:ln>
                  <a:solidFill>
                    <a:schemeClr val="bg1">
                      <a:lumMod val="95000"/>
                    </a:schemeClr>
                  </a:solidFill>
                </a:ln>
                <a:solidFill>
                  <a:schemeClr val="bg1"/>
                </a:solidFill>
                <a:effectLst/>
                <a:latin typeface="Palatino Linotype" panose="02040502050505030304" pitchFamily="18" charset="0"/>
              </a:rPr>
              <a:t>~ MLS# 16010545 ~ $629,000</a:t>
            </a:r>
          </a:p>
        </p:txBody>
      </p:sp>
      <p:sp>
        <p:nvSpPr>
          <p:cNvPr id="3" name="Subtitle 2"/>
          <p:cNvSpPr>
            <a:spLocks noGrp="1"/>
          </p:cNvSpPr>
          <p:nvPr>
            <p:ph type="subTitle" idx="1"/>
          </p:nvPr>
        </p:nvSpPr>
        <p:spPr>
          <a:xfrm>
            <a:off x="9475293" y="4513847"/>
            <a:ext cx="3782314" cy="7277098"/>
          </a:xfrm>
        </p:spPr>
        <p:txBody>
          <a:bodyPr anchor="ctr">
            <a:noAutofit/>
          </a:bodyPr>
          <a:lstStyle/>
          <a:p>
            <a:r>
              <a:rPr lang="en-US" sz="1050" dirty="0">
                <a:solidFill>
                  <a:schemeClr val="tx1"/>
                </a:solidFill>
                <a:latin typeface="Palatino Linotype" panose="02040502050505030304" pitchFamily="18" charset="0"/>
                <a:cs typeface="Times New Roman" panose="02020603050405020304" pitchFamily="18" charset="0"/>
              </a:rPr>
              <a:t>If you’re looking for a private location with a move-in ready home, Heron Oaks Farm is a 3BR, 2.5BA, 2 car garage home you need to see today! Situated on 3.38 acres with no deed restrictions, you can bring your horse, dogs or whatever animals you’d like so you and your pets will have amazing accommodations. This open and spacious </a:t>
            </a:r>
            <a:r>
              <a:rPr lang="en-US" sz="1050" dirty="0" err="1">
                <a:solidFill>
                  <a:schemeClr val="tx1"/>
                </a:solidFill>
                <a:latin typeface="Palatino Linotype" panose="02040502050505030304" pitchFamily="18" charset="0"/>
                <a:cs typeface="Times New Roman" panose="02020603050405020304" pitchFamily="18" charset="0"/>
              </a:rPr>
              <a:t>floorpan</a:t>
            </a:r>
            <a:r>
              <a:rPr lang="en-US" sz="1050" dirty="0">
                <a:solidFill>
                  <a:schemeClr val="tx1"/>
                </a:solidFill>
                <a:latin typeface="Palatino Linotype" panose="02040502050505030304" pitchFamily="18" charset="0"/>
                <a:cs typeface="Times New Roman" panose="02020603050405020304" pitchFamily="18" charset="0"/>
              </a:rPr>
              <a:t> has an office and huge FROG, both of which could easily be converted to additional bedrooms if needed. The pond on the property is not only beautiful to look at from the home and huge deck but is stocked with fish for some backyard fishing. The living room features a cathedral ceiling, fireplace with slate surround and sliding doors to the deck. This amazing home won't be around for long, so book your showing today!</a:t>
            </a:r>
          </a:p>
          <a:p>
            <a:endParaRPr lang="en-US" sz="1050" dirty="0">
              <a:solidFill>
                <a:schemeClr val="tx1"/>
              </a:solidFill>
              <a:latin typeface="Palatino Linotype" panose="02040502050505030304" pitchFamily="18" charset="0"/>
              <a:cs typeface="Times New Roman" panose="02020603050405020304" pitchFamily="18" charset="0"/>
            </a:endParaRPr>
          </a:p>
          <a:p>
            <a:r>
              <a:rPr lang="en-US" sz="1050" dirty="0">
                <a:solidFill>
                  <a:schemeClr val="tx1"/>
                </a:solidFill>
                <a:latin typeface="Palatino Linotype" panose="02040502050505030304" pitchFamily="18" charset="0"/>
                <a:cs typeface="Times New Roman" panose="02020603050405020304" pitchFamily="18" charset="0"/>
              </a:rPr>
              <a:t>Additional features include:</a:t>
            </a:r>
          </a:p>
          <a:p>
            <a:endParaRPr lang="en-US" sz="1050" dirty="0">
              <a:solidFill>
                <a:schemeClr val="tx1"/>
              </a:solidFill>
              <a:latin typeface="Palatino Linotype" panose="02040502050505030304" pitchFamily="18" charset="0"/>
              <a:cs typeface="Times New Roman" panose="02020603050405020304" pitchFamily="18" charset="0"/>
            </a:endParaRPr>
          </a:p>
          <a:p>
            <a:endParaRPr lang="en-US" sz="1050" dirty="0">
              <a:solidFill>
                <a:schemeClr val="tx1"/>
              </a:solidFill>
              <a:latin typeface="Palatino Linotype" panose="02040502050505030304" pitchFamily="18" charset="0"/>
              <a:cs typeface="Times New Roman" panose="02020603050405020304" pitchFamily="18" charset="0"/>
            </a:endParaRPr>
          </a:p>
          <a:p>
            <a:r>
              <a:rPr lang="en-US" sz="1050" dirty="0">
                <a:solidFill>
                  <a:schemeClr val="tx1"/>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1" y="-833"/>
            <a:ext cx="7772400" cy="477054"/>
          </a:xfrm>
          <a:prstGeom prst="rect">
            <a:avLst/>
          </a:prstGeom>
        </p:spPr>
        <p:txBody>
          <a:bodyPr wrap="square">
            <a:spAutoFit/>
          </a:bodyPr>
          <a:lstStyle/>
          <a:p>
            <a:pPr algn="ctr"/>
            <a:r>
              <a:rPr lang="en-US" sz="2500" b="1" dirty="0" smtClean="0">
                <a:ln w="3175">
                  <a:solidFill>
                    <a:schemeClr val="bg2">
                      <a:lumMod val="25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Private Location ~ Move-in Ready</a:t>
            </a:r>
            <a:endParaRPr lang="en-US" sz="2500" b="1" i="1" dirty="0">
              <a:ln w="3175">
                <a:solidFill>
                  <a:schemeClr val="bg2">
                    <a:lumMod val="25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2509027"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Fletcher </a:t>
            </a:r>
            <a:r>
              <a:rPr lang="en-US" sz="1600" dirty="0" smtClean="0">
                <a:solidFill>
                  <a:schemeClr val="tx1"/>
                </a:solidFill>
                <a:latin typeface="Palatino Linotype" panose="02040502050505030304" pitchFamily="18" charset="0"/>
              </a:rPr>
              <a:t>Thompson</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55334" y="10726683"/>
            <a:ext cx="2261730" cy="1507820"/>
          </a:xfrm>
          <a:prstGeom prst="rect">
            <a:avLst/>
          </a:prstGeom>
        </p:spPr>
      </p:pic>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55137" y="5030912"/>
            <a:ext cx="2262124" cy="1541065"/>
          </a:xfrm>
          <a:prstGeom prst="rect">
            <a:avLst/>
          </a:prstGeom>
        </p:spPr>
      </p:pic>
      <p:sp>
        <p:nvSpPr>
          <p:cNvPr id="2" name="Rectangle 1"/>
          <p:cNvSpPr/>
          <p:nvPr/>
        </p:nvSpPr>
        <p:spPr>
          <a:xfrm>
            <a:off x="8326581" y="2216894"/>
            <a:ext cx="2297424" cy="461665"/>
          </a:xfrm>
          <a:prstGeom prst="rect">
            <a:avLst/>
          </a:prstGeom>
        </p:spPr>
        <p:txBody>
          <a:bodyPr wrap="none">
            <a:spAutoFit/>
          </a:bodyPr>
          <a:lstStyle/>
          <a:p>
            <a:r>
              <a:rPr lang="en-US" sz="2400" b="1" i="1" dirty="0" smtClean="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Reduced $200k!</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 y="6706604"/>
            <a:ext cx="7772400" cy="3785652"/>
          </a:xfrm>
          <a:prstGeom prst="rect">
            <a:avLst/>
          </a:prstGeom>
        </p:spPr>
        <p:txBody>
          <a:bodyPr wrap="square" numCol="2" anchor="ctr">
            <a:spAutoFit/>
          </a:bodyPr>
          <a:lstStyle/>
          <a:p>
            <a:r>
              <a:rPr lang="en-US" sz="1200" dirty="0">
                <a:latin typeface="Palatino Linotype" panose="02040502050505030304" pitchFamily="18" charset="0"/>
                <a:cs typeface="Times New Roman" panose="02020603050405020304" pitchFamily="18" charset="0"/>
              </a:rPr>
              <a:t>If you’re looking for a private location with a move-in ready home, Heron Oaks Farm is a 3BR, 2.5BA, 2 car garage home you need to see today! Situated on 3.38 acres with no deed restrictions, you can bring your horse, dogs or whatever animals you’d like so you and your pets will have amazing accommodations. This open and spacious </a:t>
            </a:r>
            <a:r>
              <a:rPr lang="en-US" sz="1200" dirty="0" err="1">
                <a:latin typeface="Palatino Linotype" panose="02040502050505030304" pitchFamily="18" charset="0"/>
                <a:cs typeface="Times New Roman" panose="02020603050405020304" pitchFamily="18" charset="0"/>
              </a:rPr>
              <a:t>floorpan</a:t>
            </a:r>
            <a:r>
              <a:rPr lang="en-US" sz="1200" dirty="0">
                <a:latin typeface="Palatino Linotype" panose="02040502050505030304" pitchFamily="18" charset="0"/>
                <a:cs typeface="Times New Roman" panose="02020603050405020304" pitchFamily="18" charset="0"/>
              </a:rPr>
              <a:t> has an office and huge FROG, both of which could easily be converted to additional bedrooms if needed. The pond on the property is not only beautiful to look at from the home and huge deck but is stocked with fish for some backyard fishing. The living room features a cathedral ceiling, fireplace with slate surround and sliding doors to the deck. This amazing home won't be around for long, so book your showing today</a:t>
            </a:r>
            <a:r>
              <a:rPr lang="en-US" sz="1200" dirty="0" smtClean="0">
                <a:latin typeface="Palatino Linotype" panose="02040502050505030304" pitchFamily="18" charset="0"/>
                <a:cs typeface="Times New Roman" panose="02020603050405020304" pitchFamily="18" charset="0"/>
              </a:rPr>
              <a:t>!</a:t>
            </a:r>
          </a:p>
          <a:p>
            <a:endParaRPr lang="en-US" sz="1200" dirty="0">
              <a:latin typeface="Palatino Linotype" panose="02040502050505030304" pitchFamily="18" charset="0"/>
              <a:cs typeface="Times New Roman" panose="02020603050405020304" pitchFamily="18" charset="0"/>
            </a:endParaRPr>
          </a:p>
          <a:p>
            <a:r>
              <a:rPr lang="en-US" sz="1200" u="sng" dirty="0">
                <a:latin typeface="Palatino Linotype" panose="02040502050505030304" pitchFamily="18" charset="0"/>
                <a:cs typeface="Times New Roman" panose="02020603050405020304" pitchFamily="18" charset="0"/>
              </a:rPr>
              <a:t>Additional features include:</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Granite </a:t>
            </a:r>
            <a:r>
              <a:rPr lang="en-US" sz="1200" dirty="0">
                <a:latin typeface="Palatino Linotype" panose="02040502050505030304" pitchFamily="18" charset="0"/>
                <a:cs typeface="Times New Roman" panose="02020603050405020304" pitchFamily="18" charset="0"/>
              </a:rPr>
              <a:t>kitchen boasts a breakfast bar, SS appliances, center island, gas range and tile backsplash</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The </a:t>
            </a:r>
            <a:r>
              <a:rPr lang="en-US" sz="1200" dirty="0">
                <a:latin typeface="Palatino Linotype" panose="02040502050505030304" pitchFamily="18" charset="0"/>
                <a:cs typeface="Times New Roman" panose="02020603050405020304" pitchFamily="18" charset="0"/>
              </a:rPr>
              <a:t>dining area off of the kitchen has built-in surround sound and sliding doors to the deck</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The </a:t>
            </a:r>
            <a:r>
              <a:rPr lang="en-US" sz="1200" dirty="0">
                <a:latin typeface="Palatino Linotype" panose="02040502050505030304" pitchFamily="18" charset="0"/>
                <a:cs typeface="Times New Roman" panose="02020603050405020304" pitchFamily="18" charset="0"/>
              </a:rPr>
              <a:t>master bedroom has a walk-in closet and master bath with dual vanity, walk-in shower with dual heads and bench and a garden tub</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Palladian </a:t>
            </a:r>
            <a:r>
              <a:rPr lang="en-US" sz="1200" dirty="0">
                <a:latin typeface="Palatino Linotype" panose="02040502050505030304" pitchFamily="18" charset="0"/>
                <a:cs typeface="Times New Roman" panose="02020603050405020304" pitchFamily="18" charset="0"/>
              </a:rPr>
              <a:t>windows</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Laundry </a:t>
            </a:r>
            <a:r>
              <a:rPr lang="en-US" sz="1200" dirty="0">
                <a:latin typeface="Palatino Linotype" panose="02040502050505030304" pitchFamily="18" charset="0"/>
                <a:cs typeface="Times New Roman" panose="02020603050405020304" pitchFamily="18" charset="0"/>
              </a:rPr>
              <a:t>room has a prep sink</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Hardwood </a:t>
            </a:r>
            <a:r>
              <a:rPr lang="en-US" sz="1200" dirty="0">
                <a:latin typeface="Palatino Linotype" panose="02040502050505030304" pitchFamily="18" charset="0"/>
                <a:cs typeface="Times New Roman" panose="02020603050405020304" pitchFamily="18" charset="0"/>
              </a:rPr>
              <a:t>floors throughout / Travertine in bathrooms and laundry</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Mature </a:t>
            </a:r>
            <a:r>
              <a:rPr lang="en-US" sz="1200" dirty="0">
                <a:latin typeface="Palatino Linotype" panose="02040502050505030304" pitchFamily="18" charset="0"/>
                <a:cs typeface="Times New Roman" panose="02020603050405020304" pitchFamily="18" charset="0"/>
              </a:rPr>
              <a:t>pecan trees and live oaks on the property</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Pond </a:t>
            </a:r>
            <a:r>
              <a:rPr lang="en-US" sz="1200" dirty="0">
                <a:latin typeface="Palatino Linotype" panose="02040502050505030304" pitchFamily="18" charset="0"/>
                <a:cs typeface="Times New Roman" panose="02020603050405020304" pitchFamily="18" charset="0"/>
              </a:rPr>
              <a:t>is fully stocked with bass and brim</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Less </a:t>
            </a:r>
            <a:r>
              <a:rPr lang="en-US" sz="1200" dirty="0">
                <a:latin typeface="Palatino Linotype" panose="02040502050505030304" pitchFamily="18" charset="0"/>
                <a:cs typeface="Times New Roman" panose="02020603050405020304" pitchFamily="18" charset="0"/>
              </a:rPr>
              <a:t>than 15 miles from downtown Charleston</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Fenced-in </a:t>
            </a:r>
            <a:r>
              <a:rPr lang="en-US" sz="1200" dirty="0">
                <a:latin typeface="Palatino Linotype" panose="02040502050505030304" pitchFamily="18" charset="0"/>
                <a:cs typeface="Times New Roman" panose="02020603050405020304" pitchFamily="18" charset="0"/>
              </a:rPr>
              <a:t>property</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Paddock </a:t>
            </a:r>
            <a:r>
              <a:rPr lang="en-US" sz="1200" dirty="0">
                <a:latin typeface="Palatino Linotype" panose="02040502050505030304" pitchFamily="18" charset="0"/>
                <a:cs typeface="Times New Roman" panose="02020603050405020304" pitchFamily="18" charset="0"/>
              </a:rPr>
              <a:t>for a horse is currently set up</a:t>
            </a:r>
          </a:p>
          <a:p>
            <a:pPr marL="285750" indent="-285750">
              <a:buFont typeface="Arial" panose="020B0604020202020204" pitchFamily="34" charset="0"/>
              <a:buChar char="•"/>
            </a:pPr>
            <a:r>
              <a:rPr lang="en-US" sz="1200" dirty="0" smtClean="0">
                <a:latin typeface="Palatino Linotype" panose="02040502050505030304" pitchFamily="18" charset="0"/>
                <a:cs typeface="Times New Roman" panose="02020603050405020304" pitchFamily="18" charset="0"/>
              </a:rPr>
              <a:t>Property </a:t>
            </a:r>
            <a:r>
              <a:rPr lang="en-US" sz="1200" dirty="0">
                <a:latin typeface="Palatino Linotype" panose="02040502050505030304" pitchFamily="18" charset="0"/>
                <a:cs typeface="Times New Roman" panose="02020603050405020304" pitchFamily="18" charset="0"/>
              </a:rPr>
              <a:t>is in the Historic Plantation District as well as surrounded by Poplar Grove's 'The Plantations' estate homes, currently under development</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2009" y="5030912"/>
            <a:ext cx="2253807" cy="1541065"/>
          </a:xfrm>
          <a:prstGeom prst="rect">
            <a:avLst/>
          </a:prstGeom>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62906" y="5030912"/>
            <a:ext cx="2257018" cy="1541065"/>
          </a:xfrm>
          <a:prstGeom prst="rect">
            <a:avLst/>
          </a:prstGeom>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57800" y="10726421"/>
            <a:ext cx="2262124" cy="1508082"/>
          </a:xfrm>
          <a:prstGeom prst="rect">
            <a:avLst/>
          </a:prstGeom>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2009" y="10728495"/>
            <a:ext cx="2258568" cy="1506008"/>
          </a:xfrm>
          <a:prstGeom prst="rect">
            <a:avLst/>
          </a:prstGeom>
        </p:spPr>
      </p:pic>
      <p:sp>
        <p:nvSpPr>
          <p:cNvPr id="18" name="Rectangle 17"/>
          <p:cNvSpPr/>
          <p:nvPr/>
        </p:nvSpPr>
        <p:spPr>
          <a:xfrm>
            <a:off x="2285999" y="12435840"/>
            <a:ext cx="3200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hlinkClick r:id="rId9"/>
              </a:rPr>
              <a:t>fletcher@mattoneillteam.com</a:t>
            </a:r>
            <a:r>
              <a:rPr lang="en-US" sz="1600" dirty="0" smtClean="0">
                <a:solidFill>
                  <a:schemeClr val="tx1"/>
                </a:solidFill>
                <a:latin typeface="Palatino Linotype" panose="02040502050505030304" pitchFamily="18" charset="0"/>
              </a:rPr>
              <a:t> </a:t>
            </a:r>
            <a:endParaRPr lang="en-US" sz="1600" u="sng" dirty="0">
              <a:solidFill>
                <a:schemeClr val="tx1"/>
              </a:solidFill>
              <a:latin typeface="Palatino Linotype" panose="02040502050505030304" pitchFamily="18" charset="0"/>
            </a:endParaRPr>
          </a:p>
        </p:txBody>
      </p:sp>
      <p:sp>
        <p:nvSpPr>
          <p:cNvPr id="19" name="Rectangle 18"/>
          <p:cNvSpPr/>
          <p:nvPr/>
        </p:nvSpPr>
        <p:spPr>
          <a:xfrm>
            <a:off x="5257800" y="12435840"/>
            <a:ext cx="25146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843-530-6118</a:t>
            </a:r>
            <a:endParaRPr lang="en-US" sz="1600" u="sng"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TotalTime>
  <Words>472</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2016-05-28T01:44:26Z</dcterms:modified>
</cp:coreProperties>
</file>