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1195" y="-438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11/9/2022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11/9/2022</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connie@conniewhiteteam.com" TargetMode="External"/><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9.jpeg"/><Relationship Id="rId5" Type="http://schemas.openxmlformats.org/officeDocument/2006/relationships/image" Target="../media/image5.jpeg"/><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hyperlink" Target="http://conniewhiterealestat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B742F67D-9391-066C-621E-6977343A1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500" y="9132706"/>
            <a:ext cx="2281894" cy="6326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gent Photo">
            <a:extLst>
              <a:ext uri="{FF2B5EF4-FFF2-40B4-BE49-F238E27FC236}">
                <a16:creationId xmlns:a16="http://schemas.microsoft.com/office/drawing/2014/main" id="{045FDC47-3182-F310-0149-BEB7477BE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06" y="9004386"/>
            <a:ext cx="1339922" cy="8893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t="2769" b="2769"/>
          <a:stretch/>
        </p:blipFill>
        <p:spPr bwMode="auto">
          <a:xfrm>
            <a:off x="0" y="0"/>
            <a:ext cx="8228081" cy="5181642"/>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138569"/>
            <a:ext cx="8226879" cy="2865818"/>
          </a:xfrm>
        </p:spPr>
        <p:txBody>
          <a:bodyPr anchor="ctr">
            <a:noAutofit/>
          </a:bodyPr>
          <a:lstStyle/>
          <a:p>
            <a:r>
              <a:rPr lang="en-US" sz="1400" dirty="0">
                <a:solidFill>
                  <a:schemeClr val="tx2">
                    <a:lumMod val="75000"/>
                  </a:schemeClr>
                </a:solidFill>
                <a:latin typeface="Century Gothic" panose="020B0502020202020204" pitchFamily="34" charset="0"/>
              </a:rPr>
              <a:t>Stunning home in Whitehall! Own a traditional 2 story home featuring 4 bedrooms plus bonus room. First floor offers formal living, formal dining, spacious living room and eat in kitchen with plenty of cabinets, counter space and stainless appliances. Master bedroom is upstairs with separate shower, soaking tub, double sink vanity and walk in closet. Secondary bedrooms are spacious and the bonus room is a perfect fifth bedroom, family room/man cave or private office. Positioned in a cul-de-sac, this home has an oversized lot with a view of a wooded </a:t>
            </a:r>
            <a:r>
              <a:rPr lang="en-US" sz="1400" dirty="0" err="1">
                <a:solidFill>
                  <a:schemeClr val="tx2">
                    <a:lumMod val="75000"/>
                  </a:schemeClr>
                </a:solidFill>
                <a:latin typeface="Century Gothic" panose="020B0502020202020204" pitchFamily="34" charset="0"/>
              </a:rPr>
              <a:t>treeline</a:t>
            </a:r>
            <a:r>
              <a:rPr lang="en-US" sz="1400" dirty="0">
                <a:solidFill>
                  <a:schemeClr val="tx2">
                    <a:lumMod val="75000"/>
                  </a:schemeClr>
                </a:solidFill>
                <a:latin typeface="Century Gothic" panose="020B0502020202020204" pitchFamily="34" charset="0"/>
              </a:rPr>
              <a:t>. New Roof installed 2020 and New down stairs AC installed 2022. Enjoy the neighborhood pool, play park and tennis courts living in a convenient location to shopping, restaurants, airport, I26 and I526. Whitehall is located in Dorchester County. Ask about the CCM Super Saver Program!</a:t>
            </a:r>
          </a:p>
          <a:p>
            <a:endParaRPr lang="en-US" sz="1200" i="1" dirty="0">
              <a:solidFill>
                <a:srgbClr val="FF0000"/>
              </a:solidFill>
              <a:latin typeface="Century Gothic" panose="020B0502020202020204" pitchFamily="34" charset="0"/>
            </a:endParaRPr>
          </a:p>
          <a:p>
            <a:r>
              <a:rPr lang="en-US" sz="1200" i="1" dirty="0">
                <a:solidFill>
                  <a:srgbClr val="FF0000"/>
                </a:solidFill>
                <a:latin typeface="Century Gothic" panose="020B0502020202020204" pitchFamily="34" charset="0"/>
              </a:rPr>
              <a:t>Come take a virtual tour: https://charlestonvirtualhomes.com/2220412</a:t>
            </a:r>
          </a:p>
        </p:txBody>
      </p:sp>
      <p:sp>
        <p:nvSpPr>
          <p:cNvPr id="23" name="Rectangle 22"/>
          <p:cNvSpPr/>
          <p:nvPr/>
        </p:nvSpPr>
        <p:spPr>
          <a:xfrm>
            <a:off x="-2019300" y="-856267"/>
            <a:ext cx="6057823" cy="1569660"/>
          </a:xfrm>
          <a:prstGeom prst="rect">
            <a:avLst/>
          </a:prstGeom>
          <a:noFill/>
        </p:spPr>
        <p:txBody>
          <a:bodyPr wrap="square">
            <a:spAutoFit/>
          </a:bodyPr>
          <a:lstStyle/>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Otranto Beauty</a:t>
            </a:r>
          </a:p>
          <a:p>
            <a:r>
              <a:rPr lang="en-US" sz="4800" b="1" dirty="0">
                <a:ln w="3175">
                  <a:solidFill>
                    <a:schemeClr val="tx1"/>
                  </a:solidFill>
                </a:ln>
                <a:solidFill>
                  <a:srgbClr val="FFFF00"/>
                </a:solidFill>
                <a:effectLst>
                  <a:outerShdw blurRad="38100" dist="38100" dir="2700000" algn="tl">
                    <a:srgbClr val="000000">
                      <a:alpha val="43137"/>
                    </a:srgbClr>
                  </a:outerShdw>
                </a:effectLst>
                <a:latin typeface="Freestyle Script" panose="030804020302050B0404" pitchFamily="66" charset="0"/>
              </a:rPr>
              <a:t>$318,000</a:t>
            </a:r>
          </a:p>
        </p:txBody>
      </p:sp>
      <p:sp>
        <p:nvSpPr>
          <p:cNvPr id="2" name="Title 1"/>
          <p:cNvSpPr>
            <a:spLocks noGrp="1"/>
          </p:cNvSpPr>
          <p:nvPr>
            <p:ph type="ctrTitle"/>
          </p:nvPr>
        </p:nvSpPr>
        <p:spPr>
          <a:xfrm>
            <a:off x="0" y="4191000"/>
            <a:ext cx="8228398" cy="838200"/>
          </a:xfrm>
        </p:spPr>
        <p:txBody>
          <a:bodyPr anchor="ctr">
            <a:noAutofit/>
            <a:scene3d>
              <a:camera prst="orthographicFront"/>
              <a:lightRig rig="soft" dir="t">
                <a:rot lat="0" lon="0" rev="17220000"/>
              </a:lightRig>
            </a:scene3d>
            <a:sp3d prstMaterial="softEdge"/>
          </a:bodyPr>
          <a:lstStyle/>
          <a:p>
            <a:pPr algn="l"/>
            <a: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5413 Red Tip Lane</a:t>
            </a:r>
            <a:br>
              <a:rPr lang="en-US" sz="2799"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800" cap="none" dirty="0">
                <a:ln w="3175"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Whitehall | North Charleston, SC 29420 | MLS# 22027408 | $425,000</a:t>
            </a:r>
            <a:endParaRPr lang="en-US" sz="1200" i="1" cap="none" dirty="0">
              <a:ln w="3175" cmpd="sng">
                <a:noFill/>
                <a:prstDash val="solid"/>
              </a:ln>
              <a:solidFill>
                <a:srgbClr val="FF0000"/>
              </a:solidFill>
              <a:effectLst>
                <a:outerShdw blurRad="38100" dist="38100" dir="2700000" algn="tl">
                  <a:srgbClr val="000000">
                    <a:alpha val="43137"/>
                  </a:srgbClr>
                </a:outerShdw>
              </a:effectLst>
              <a:highlight>
                <a:srgbClr val="FFFF00"/>
              </a:highlight>
              <a:latin typeface="Century Gothic" panose="020B0502020202020204" pitchFamily="34" charset="0"/>
            </a:endParaRPr>
          </a:p>
        </p:txBody>
      </p:sp>
      <p:sp>
        <p:nvSpPr>
          <p:cNvPr id="5" name="Diagonal Stripe 4"/>
          <p:cNvSpPr/>
          <p:nvPr/>
        </p:nvSpPr>
        <p:spPr>
          <a:xfrm>
            <a:off x="-4435636" y="743265"/>
            <a:ext cx="3292636" cy="2204252"/>
          </a:xfrm>
          <a:prstGeom prst="diagStripe">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a:off x="5512189" y="0"/>
            <a:ext cx="2717411" cy="1477328"/>
          </a:xfrm>
          <a:prstGeom prst="rect">
            <a:avLst/>
          </a:prstGeom>
          <a:noFill/>
        </p:spPr>
        <p:txBody>
          <a:bodyPr wrap="none" rtlCol="0">
            <a:spAutoFit/>
          </a:bodyPr>
          <a:lstStyle/>
          <a:p>
            <a:pPr algn="ctr"/>
            <a:r>
              <a:rPr lang="en-US" sz="2400" b="1" dirty="0">
                <a:solidFill>
                  <a:schemeClr val="bg1"/>
                </a:solidFill>
                <a:effectLst>
                  <a:outerShdw blurRad="38100" dist="38100" dir="2700000" algn="tl">
                    <a:srgbClr val="000000">
                      <a:alpha val="43137"/>
                    </a:srgbClr>
                  </a:outerShdw>
                </a:effectLst>
                <a:latin typeface="Ink Free" panose="03080402000500000000" pitchFamily="66" charset="0"/>
              </a:rPr>
              <a:t>Open House</a:t>
            </a:r>
          </a:p>
          <a:p>
            <a:pPr algn="ctr"/>
            <a:r>
              <a:rPr lang="en-US" sz="2400" b="1" dirty="0">
                <a:solidFill>
                  <a:schemeClr val="bg1"/>
                </a:solidFill>
                <a:effectLst>
                  <a:outerShdw blurRad="38100" dist="38100" dir="2700000" algn="tl">
                    <a:srgbClr val="000000">
                      <a:alpha val="43137"/>
                    </a:srgbClr>
                  </a:outerShdw>
                </a:effectLst>
                <a:latin typeface="Ink Free" panose="03080402000500000000" pitchFamily="66" charset="0"/>
              </a:rPr>
              <a:t>Saturday Nov 12</a:t>
            </a:r>
            <a:r>
              <a:rPr lang="en-US" sz="2400" b="1" baseline="30000" dirty="0">
                <a:solidFill>
                  <a:schemeClr val="bg1"/>
                </a:solidFill>
                <a:effectLst>
                  <a:outerShdw blurRad="38100" dist="38100" dir="2700000" algn="tl">
                    <a:srgbClr val="000000">
                      <a:alpha val="43137"/>
                    </a:srgbClr>
                  </a:outerShdw>
                </a:effectLst>
                <a:latin typeface="Ink Free" panose="03080402000500000000" pitchFamily="66" charset="0"/>
              </a:rPr>
              <a:t>th</a:t>
            </a:r>
            <a:endParaRPr lang="en-US" sz="2400" b="1" dirty="0">
              <a:solidFill>
                <a:schemeClr val="bg1"/>
              </a:solidFill>
              <a:effectLst>
                <a:outerShdw blurRad="38100" dist="38100" dir="2700000" algn="tl">
                  <a:srgbClr val="000000">
                    <a:alpha val="43137"/>
                  </a:srgbClr>
                </a:outerShdw>
              </a:effectLst>
              <a:latin typeface="Ink Free" panose="03080402000500000000" pitchFamily="66" charset="0"/>
            </a:endParaRPr>
          </a:p>
          <a:p>
            <a:pPr algn="ctr"/>
            <a:r>
              <a:rPr lang="en-US" sz="2400" b="1" dirty="0">
                <a:solidFill>
                  <a:schemeClr val="bg1"/>
                </a:solidFill>
                <a:effectLst>
                  <a:outerShdw blurRad="38100" dist="38100" dir="2700000" algn="tl">
                    <a:srgbClr val="000000">
                      <a:alpha val="43137"/>
                    </a:srgbClr>
                  </a:outerShdw>
                </a:effectLst>
                <a:latin typeface="Ink Free" panose="03080402000500000000" pitchFamily="66" charset="0"/>
              </a:rPr>
              <a:t>11am to 3pm</a:t>
            </a:r>
          </a:p>
          <a:p>
            <a:pPr algn="ctr"/>
            <a:r>
              <a:rPr lang="en-US" sz="1600" b="1" dirty="0">
                <a:solidFill>
                  <a:schemeClr val="bg1"/>
                </a:solidFill>
                <a:effectLst>
                  <a:outerShdw blurRad="38100" dist="38100" dir="2700000" algn="tl">
                    <a:srgbClr val="000000">
                      <a:alpha val="43137"/>
                    </a:srgbClr>
                  </a:outerShdw>
                </a:effectLst>
                <a:latin typeface="Ink Free" panose="03080402000500000000" pitchFamily="66" charset="0"/>
              </a:rPr>
              <a:t>Hosted by Alivia Brinson</a:t>
            </a: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057400" y="4776082"/>
            <a:ext cx="1828800" cy="1219529"/>
          </a:xfrm>
          <a:prstGeom prst="rect">
            <a:avLst/>
          </a:prstGeom>
          <a:ln>
            <a:noFill/>
          </a:ln>
        </p:spPr>
      </p:pic>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584405" y="5029783"/>
            <a:ext cx="1644468" cy="1096312"/>
          </a:xfrm>
          <a:prstGeom prst="rect">
            <a:avLst/>
          </a:prstGeom>
          <a:ln w="12700">
            <a:solidFill>
              <a:schemeClr val="bg1"/>
            </a:solidFill>
          </a:ln>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938416" y="5029428"/>
            <a:ext cx="1644606" cy="1096822"/>
          </a:xfrm>
          <a:prstGeom prst="rect">
            <a:avLst/>
          </a:prstGeom>
          <a:ln w="12700">
            <a:solidFill>
              <a:schemeClr val="bg1"/>
            </a:solid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041246"/>
            <a:ext cx="7315199" cy="815608"/>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a:solidFill>
                  <a:srgbClr val="00325C"/>
                </a:solidFill>
                <a:latin typeface="Century Gothic" panose="020B0502020202020204" pitchFamily="34" charset="0"/>
                <a:hlinkClick r:id="rId8"/>
              </a:rPr>
              <a:t>connie@conniewhiteteam.com</a:t>
            </a:r>
            <a:endParaRPr lang="en-US" sz="1100">
              <a:solidFill>
                <a:srgbClr val="00325C"/>
              </a:solidFill>
              <a:latin typeface="Century Gothic" panose="020B0502020202020204" pitchFamily="34" charset="0"/>
            </a:endParaRPr>
          </a:p>
          <a:p>
            <a:pPr algn="ctr"/>
            <a:r>
              <a:rPr lang="en-US" sz="1100">
                <a:solidFill>
                  <a:srgbClr val="00325C"/>
                </a:solidFill>
                <a:latin typeface="Century Gothic" panose="020B0502020202020204" pitchFamily="34" charset="0"/>
                <a:hlinkClick r:id="rId9"/>
              </a:rPr>
              <a:t>conniewhiterealestate</a:t>
            </a:r>
            <a:r>
              <a:rPr lang="en-US" sz="1100" dirty="0">
                <a:solidFill>
                  <a:srgbClr val="00325C"/>
                </a:solidFill>
                <a:latin typeface="Century Gothic" panose="020B0502020202020204" pitchFamily="34" charset="0"/>
                <a:hlinkClick r:id="rId9"/>
              </a:rPr>
              <a:t>.com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Connie White Real Estate Brokers By EXP· 102 Six Point Court· Goose Creek, SC 29445</a:t>
            </a:r>
          </a:p>
        </p:txBody>
      </p:sp>
      <p:pic>
        <p:nvPicPr>
          <p:cNvPr id="17" name="Picture 16">
            <a:extLst>
              <a:ext uri="{FF2B5EF4-FFF2-40B4-BE49-F238E27FC236}">
                <a16:creationId xmlns:a16="http://schemas.microsoft.com/office/drawing/2014/main" id="{2D301E54-43C0-46EF-84F9-4F5E3F007C2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646800" y="5029578"/>
            <a:ext cx="1644159" cy="1096523"/>
          </a:xfrm>
          <a:prstGeom prst="rect">
            <a:avLst/>
          </a:prstGeom>
          <a:ln w="12700">
            <a:solidFill>
              <a:schemeClr val="bg1"/>
            </a:solidFill>
          </a:ln>
        </p:spPr>
      </p:pic>
      <p:pic>
        <p:nvPicPr>
          <p:cNvPr id="18" name="Picture 17">
            <a:extLst>
              <a:ext uri="{FF2B5EF4-FFF2-40B4-BE49-F238E27FC236}">
                <a16:creationId xmlns:a16="http://schemas.microsoft.com/office/drawing/2014/main" id="{911EC947-AD1B-471A-A60E-F7BC7465888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292626" y="5029522"/>
            <a:ext cx="1644346" cy="1096635"/>
          </a:xfrm>
          <a:prstGeom prst="rect">
            <a:avLst/>
          </a:prstGeom>
          <a:ln w="12700">
            <a:solidFill>
              <a:schemeClr val="bg1"/>
            </a:solidFill>
          </a:ln>
        </p:spPr>
      </p:pic>
      <p:pic>
        <p:nvPicPr>
          <p:cNvPr id="20" name="Picture 19">
            <a:extLst>
              <a:ext uri="{FF2B5EF4-FFF2-40B4-BE49-F238E27FC236}">
                <a16:creationId xmlns:a16="http://schemas.microsoft.com/office/drawing/2014/main" id="{4B9BA792-F89C-4E80-8DD5-E85BFBBAC72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52" y="5029397"/>
            <a:ext cx="1644815" cy="1097183"/>
          </a:xfrm>
          <a:prstGeom prst="rect">
            <a:avLst/>
          </a:prstGeom>
          <a:ln w="12700">
            <a:solidFill>
              <a:schemeClr val="bg1"/>
            </a:solidFill>
          </a:ln>
        </p:spPr>
      </p:pic>
      <p:sp>
        <p:nvSpPr>
          <p:cNvPr id="30" name="Rectangle 29">
            <a:extLst>
              <a:ext uri="{FF2B5EF4-FFF2-40B4-BE49-F238E27FC236}">
                <a16:creationId xmlns:a16="http://schemas.microsoft.com/office/drawing/2014/main" id="{45B94959-4B3B-4304-B494-BB518BAA6BE5}"/>
              </a:ext>
            </a:extLst>
          </p:cNvPr>
          <p:cNvSpPr/>
          <p:nvPr/>
        </p:nvSpPr>
        <p:spPr>
          <a:xfrm>
            <a:off x="7924800" y="28850"/>
            <a:ext cx="8229601" cy="646331"/>
          </a:xfrm>
          <a:prstGeom prst="rect">
            <a:avLst/>
          </a:prstGeom>
          <a:noFill/>
        </p:spPr>
        <p:txBody>
          <a:bodyPr wrap="square">
            <a:spAutoFit/>
          </a:bodyPr>
          <a:lstStyle/>
          <a:p>
            <a:pPr algn="ctr"/>
            <a:r>
              <a:rPr lang="en-US" sz="3600" b="1" dirty="0">
                <a:ln w="3175">
                  <a:solidFill>
                    <a:schemeClr val="bg1"/>
                  </a:solidFill>
                </a:ln>
                <a:solidFill>
                  <a:srgbClr val="FF0000"/>
                </a:solidFill>
                <a:effectLst>
                  <a:outerShdw blurRad="38100" dist="38100" dir="2700000" algn="tl">
                    <a:srgbClr val="000000">
                      <a:alpha val="43137"/>
                    </a:srgbClr>
                  </a:outerShdw>
                </a:effectLst>
                <a:latin typeface="Century Gothic" panose="020B0502020202020204" pitchFamily="34" charset="0"/>
              </a:rPr>
              <a:t>Open House Sunday 12:30-3:30</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589</TotalTime>
  <Words>242</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Ink Free</vt:lpstr>
      <vt:lpstr>Lucida Sans</vt:lpstr>
      <vt:lpstr>Wingdings</vt:lpstr>
      <vt:lpstr>Wingdings 2</vt:lpstr>
      <vt:lpstr>Wingdings 3</vt:lpstr>
      <vt:lpstr>Apex</vt:lpstr>
      <vt:lpstr>5413 Red Tip Lane Whitehall | North Charleston, SC 29420 | MLS# 22027408 | $425,000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110</cp:revision>
  <dcterms:created xsi:type="dcterms:W3CDTF">2006-08-16T00:00:00Z</dcterms:created>
  <dcterms:modified xsi:type="dcterms:W3CDTF">2022-11-09T13:32:09Z</dcterms:modified>
</cp:coreProperties>
</file>