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2138" y="50"/>
      </p:cViewPr>
      <p:guideLst>
        <p:guide orient="horz" pos="288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828800"/>
            <a:ext cx="8229600" cy="24384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4442264"/>
            <a:ext cx="6400800" cy="23368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66185"/>
            <a:ext cx="2057400" cy="780203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66185"/>
            <a:ext cx="6019800" cy="780203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812800"/>
            <a:ext cx="7086600" cy="24384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3343715"/>
            <a:ext cx="7086600" cy="2012949"/>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8555568"/>
            <a:ext cx="762000" cy="486833"/>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133601"/>
            <a:ext cx="4038600" cy="6034617"/>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64067"/>
            <a:ext cx="8229600" cy="1524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2046817"/>
            <a:ext cx="4040188"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2046817"/>
            <a:ext cx="4041775" cy="1001183"/>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3149601"/>
            <a:ext cx="4040188"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3149601"/>
            <a:ext cx="4041775" cy="5018617"/>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64067"/>
            <a:ext cx="3008313" cy="154940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1" y="2032001"/>
            <a:ext cx="3008313" cy="6136217"/>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364067"/>
            <a:ext cx="5111750" cy="7804151"/>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812800"/>
            <a:ext cx="5486400" cy="696384"/>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2442633"/>
            <a:ext cx="5486400" cy="52832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555716"/>
            <a:ext cx="5486400" cy="707136"/>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366184"/>
            <a:ext cx="8229600" cy="1524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2133600"/>
            <a:ext cx="8229600" cy="62788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8555568"/>
            <a:ext cx="2133600" cy="486833"/>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12/20/2023</a:t>
            </a:fld>
            <a:endParaRPr lang="en-US"/>
          </a:p>
        </p:txBody>
      </p:sp>
      <p:sp>
        <p:nvSpPr>
          <p:cNvPr id="3" name="Footer Placeholder 2"/>
          <p:cNvSpPr>
            <a:spLocks noGrp="1"/>
          </p:cNvSpPr>
          <p:nvPr>
            <p:ph type="ftr" sz="quarter" idx="3"/>
          </p:nvPr>
        </p:nvSpPr>
        <p:spPr>
          <a:xfrm>
            <a:off x="3124200" y="8555568"/>
            <a:ext cx="2895600" cy="486833"/>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8555568"/>
            <a:ext cx="762000" cy="486833"/>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gi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noChangeShapeType="1"/>
          </p:cNvSpPr>
          <p:nvPr/>
        </p:nvSpPr>
        <p:spPr bwMode="auto">
          <a:xfrm>
            <a:off x="0" y="149528"/>
            <a:ext cx="9144000" cy="688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600" b="1" dirty="0">
                <a:solidFill>
                  <a:srgbClr val="FFFF00"/>
                </a:solidFill>
                <a:effectLst>
                  <a:outerShdw blurRad="50800" dist="38100" dir="5400000" algn="t" rotWithShape="0">
                    <a:prstClr val="black">
                      <a:alpha val="40000"/>
                    </a:prstClr>
                  </a:outerShdw>
                </a:effectLst>
                <a:latin typeface="Tw Cen MT" panose="020B0602020104020603" pitchFamily="34" charset="0"/>
                <a:cs typeface="Arial" pitchFamily="34" charset="0"/>
              </a:rPr>
              <a:t>Gorgeous Home, Great Amenities</a:t>
            </a:r>
          </a:p>
        </p:txBody>
      </p:sp>
      <p:sp>
        <p:nvSpPr>
          <p:cNvPr id="6" name="Rectangle 4"/>
          <p:cNvSpPr>
            <a:spLocks noChangeArrowheads="1"/>
          </p:cNvSpPr>
          <p:nvPr/>
        </p:nvSpPr>
        <p:spPr bwMode="auto">
          <a:xfrm>
            <a:off x="76200" y="7467600"/>
            <a:ext cx="5675869" cy="1595924"/>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sp>
        <p:nvSpPr>
          <p:cNvPr id="7" name="Text Box 9"/>
          <p:cNvSpPr txBox="1">
            <a:spLocks noChangeArrowheads="1"/>
          </p:cNvSpPr>
          <p:nvPr/>
        </p:nvSpPr>
        <p:spPr bwMode="auto">
          <a:xfrm>
            <a:off x="106679" y="5638800"/>
            <a:ext cx="6816296" cy="3410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fontAlgn="base">
              <a:spcBef>
                <a:spcPct val="0"/>
              </a:spcBef>
              <a:spcAft>
                <a:spcPct val="0"/>
              </a:spcAft>
            </a:pPr>
            <a:r>
              <a:rPr lang="en-US" sz="1600" dirty="0">
                <a:latin typeface="Tw Cen MT" pitchFamily="34" charset="0"/>
                <a:cs typeface="Arial" pitchFamily="34" charset="0"/>
              </a:rPr>
              <a:t>Fabulous Location! Former model home with all the upgrades across the street from the amenity center, gym and pool. Extremely well cared for 3 bed 3 bath home in Del Webb. Beautiful engineered hardwood flooring in main living areas. Oil rubbed bronze fixtures and hardware in entire home. Crown molding throughout. Beautiful kitchen with stainless steel appliances, white cabinetry with soft close drawers, tiled back splash, gas cooktop, and huge island with pendant lighting. Separate dining area and family room. Whole house surround sound system. Glass doors leading to study with accent wall. Beautiful downstairs master with tray ceiling, walk in closet and ensuite with dual sinks and tiled walk in shower. Additional bedroom and bath downstairs. Upstairs is a guest retreat with living area as well as bed and bath. Massive storage above the 2 car garage. Gorgeous paver patio with outdoor fireplace. Irrigation system for beautifully manicured yard. Must see! Minutes from everything Nexton has to offer and beautiful downtown Summerville.</a:t>
            </a:r>
            <a:endParaRPr kumimoji="0" lang="en-US" sz="1600" b="1" i="1" u="none" strike="noStrike" cap="none" normalizeH="0" baseline="0" dirty="0">
              <a:ln>
                <a:noFill/>
              </a:ln>
              <a:effectLst/>
              <a:latin typeface="Arial" pitchFamily="34" charset="0"/>
              <a:cs typeface="Arial" pitchFamily="34" charset="0"/>
            </a:endParaRPr>
          </a:p>
        </p:txBody>
      </p:sp>
      <p:sp>
        <p:nvSpPr>
          <p:cNvPr id="9" name="Text Box 11"/>
          <p:cNvSpPr txBox="1">
            <a:spLocks noChangeArrowheads="1" noChangeShapeType="1"/>
          </p:cNvSpPr>
          <p:nvPr/>
        </p:nvSpPr>
        <p:spPr bwMode="auto">
          <a:xfrm>
            <a:off x="7158290" y="4678392"/>
            <a:ext cx="1909510" cy="1065416"/>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1600" b="1" dirty="0">
                <a:latin typeface="Tw Cen MT" pitchFamily="34" charset="0"/>
                <a:cs typeface="Arial" pitchFamily="34" charset="0"/>
              </a:rPr>
              <a:t>Michael Dew</a:t>
            </a:r>
            <a:endParaRPr lang="en-US" sz="1100" dirty="0">
              <a:latin typeface="Tw Cen MT" pitchFamily="34" charset="0"/>
              <a:cs typeface="Arial" pitchFamily="34" charset="0"/>
            </a:endParaRPr>
          </a:p>
          <a:p>
            <a:pPr lvl="0" algn="ctr" fontAlgn="base">
              <a:spcBef>
                <a:spcPct val="0"/>
              </a:spcBef>
              <a:spcAft>
                <a:spcPct val="0"/>
              </a:spcAft>
            </a:pPr>
            <a:r>
              <a:rPr lang="pt-BR" sz="1100" dirty="0">
                <a:latin typeface="Tw Cen MT" pitchFamily="34" charset="0"/>
                <a:cs typeface="Arial" pitchFamily="34" charset="0"/>
              </a:rPr>
              <a:t>O 843-769-5100</a:t>
            </a:r>
          </a:p>
          <a:p>
            <a:pPr lvl="0" algn="ctr" fontAlgn="base">
              <a:spcBef>
                <a:spcPct val="0"/>
              </a:spcBef>
              <a:spcAft>
                <a:spcPct val="0"/>
              </a:spcAft>
            </a:pPr>
            <a:r>
              <a:rPr lang="pt-BR" sz="1100" dirty="0">
                <a:latin typeface="Tw Cen MT" pitchFamily="34" charset="0"/>
                <a:cs typeface="Arial" pitchFamily="34" charset="0"/>
              </a:rPr>
              <a:t>M 843-870-7000</a:t>
            </a:r>
          </a:p>
          <a:p>
            <a:pPr lvl="0" algn="ctr" fontAlgn="base">
              <a:spcBef>
                <a:spcPct val="0"/>
              </a:spcBef>
              <a:spcAft>
                <a:spcPct val="0"/>
              </a:spcAft>
            </a:pPr>
            <a:r>
              <a:rPr lang="pt-BR" sz="1100" dirty="0">
                <a:latin typeface="Tw Cen MT" pitchFamily="34" charset="0"/>
                <a:cs typeface="Arial" pitchFamily="34" charset="0"/>
              </a:rPr>
              <a:t>michaeledew@gmail.com</a:t>
            </a:r>
          </a:p>
          <a:p>
            <a:pPr lvl="0" algn="ctr" fontAlgn="base">
              <a:spcBef>
                <a:spcPct val="0"/>
              </a:spcBef>
              <a:spcAft>
                <a:spcPct val="0"/>
              </a:spcAft>
            </a:pPr>
            <a:r>
              <a:rPr lang="pt-BR" sz="1100" dirty="0">
                <a:latin typeface="Tw Cen MT" pitchFamily="34" charset="0"/>
                <a:cs typeface="Arial" pitchFamily="34" charset="0"/>
              </a:rPr>
              <a:t>www.michaeldewrealestate.com</a:t>
            </a:r>
            <a:endParaRPr kumimoji="0" lang="en-US" sz="1050" b="0" u="none" strike="noStrike" cap="none" normalizeH="0" baseline="0" dirty="0">
              <a:ln>
                <a:noFill/>
              </a:ln>
              <a:effectLst/>
              <a:latin typeface="Arial" pitchFamily="34" charset="0"/>
              <a:cs typeface="Arial" pitchFamily="34" charset="0"/>
            </a:endParaRPr>
          </a:p>
        </p:txBody>
      </p:sp>
      <p:grpSp>
        <p:nvGrpSpPr>
          <p:cNvPr id="4" name="Group 3"/>
          <p:cNvGrpSpPr/>
          <p:nvPr/>
        </p:nvGrpSpPr>
        <p:grpSpPr>
          <a:xfrm>
            <a:off x="7352115" y="6495214"/>
            <a:ext cx="1521860" cy="696852"/>
            <a:chOff x="7426439" y="6982836"/>
            <a:chExt cx="1521860" cy="696852"/>
          </a:xfrm>
        </p:grpSpPr>
        <p:sp>
          <p:nvSpPr>
            <p:cNvPr id="2" name="Rounded Rectangle 1"/>
            <p:cNvSpPr/>
            <p:nvPr/>
          </p:nvSpPr>
          <p:spPr>
            <a:xfrm>
              <a:off x="7498080" y="7193280"/>
              <a:ext cx="1356360" cy="27432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7833360" y="7033260"/>
              <a:ext cx="685800" cy="609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26439" y="6982836"/>
              <a:ext cx="1521860" cy="696852"/>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grpSp>
      <p:sp>
        <p:nvSpPr>
          <p:cNvPr id="12" name="Text Box 18"/>
          <p:cNvSpPr txBox="1">
            <a:spLocks noChangeArrowheads="1"/>
          </p:cNvSpPr>
          <p:nvPr/>
        </p:nvSpPr>
        <p:spPr bwMode="auto">
          <a:xfrm>
            <a:off x="7158290" y="7943473"/>
            <a:ext cx="1909510" cy="9829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AgentOwned Charleston Group</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902 Savannah Hwy</a:t>
            </a:r>
          </a:p>
          <a:p>
            <a:pPr lvl="0" algn="ctr" fontAlgn="base">
              <a:spcBef>
                <a:spcPct val="0"/>
              </a:spcBef>
              <a:spcAft>
                <a:spcPct val="0"/>
              </a:spcAft>
            </a:pPr>
            <a:r>
              <a:rPr lang="en-US" sz="1100" dirty="0">
                <a:effectLst>
                  <a:outerShdw blurRad="38100" dist="38100" dir="2700000" algn="tl">
                    <a:srgbClr val="000000">
                      <a:alpha val="43137"/>
                    </a:srgbClr>
                  </a:outerShdw>
                </a:effectLst>
                <a:latin typeface="Tw Cen MT" pitchFamily="34" charset="0"/>
                <a:cs typeface="Arial" pitchFamily="34" charset="0"/>
              </a:rPr>
              <a:t>Charleston, SC 29407</a:t>
            </a:r>
          </a:p>
          <a:p>
            <a:pPr lvl="0" algn="ctr" fontAlgn="base">
              <a:spcBef>
                <a:spcPct val="0"/>
              </a:spcBef>
              <a:spcAft>
                <a:spcPct val="0"/>
              </a:spcAft>
            </a:pPr>
            <a:r>
              <a:rPr lang="en-US" sz="900" dirty="0">
                <a:effectLst>
                  <a:outerShdw blurRad="38100" dist="38100" dir="2700000" algn="tl">
                    <a:srgbClr val="000000">
                      <a:alpha val="43137"/>
                    </a:srgbClr>
                  </a:outerShdw>
                </a:effectLst>
                <a:latin typeface="Tw Cen MT" pitchFamily="34" charset="0"/>
                <a:cs typeface="Arial" pitchFamily="34" charset="0"/>
              </a:rPr>
              <a:t>Real </a:t>
            </a: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Estate ● Mortgage</a:t>
            </a:r>
            <a:b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br>
            <a:r>
              <a:rPr kumimoji="0" lang="en-US" sz="900" b="0" i="0" u="none" strike="noStrike" cap="none" normalizeH="0" baseline="0" dirty="0">
                <a:ln>
                  <a:noFill/>
                </a:ln>
                <a:solidFill>
                  <a:schemeClr val="tx1"/>
                </a:solidFill>
                <a:effectLst>
                  <a:outerShdw blurRad="38100" dist="38100" dir="2700000" algn="tl">
                    <a:srgbClr val="000000">
                      <a:alpha val="43137"/>
                    </a:srgbClr>
                  </a:outerShdw>
                </a:effectLst>
                <a:latin typeface="Tw Cen MT" pitchFamily="34" charset="0"/>
                <a:cs typeface="Arial" pitchFamily="34" charset="0"/>
              </a:rPr>
              <a:t>Insurance ● Business Brokerage</a:t>
            </a:r>
            <a:endParaRPr kumimoji="0" lang="en-US" sz="1200" b="0" i="0" u="none" strike="noStrike" cap="none" normalizeH="0" baseline="0" dirty="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pic>
        <p:nvPicPr>
          <p:cNvPr id="1043" name="Picture 1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00788" y="8953632"/>
            <a:ext cx="139417" cy="190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1" name="Text Box 3"/>
          <p:cNvSpPr txBox="1">
            <a:spLocks noChangeArrowheads="1" noChangeShapeType="1"/>
          </p:cNvSpPr>
          <p:nvPr/>
        </p:nvSpPr>
        <p:spPr bwMode="auto">
          <a:xfrm>
            <a:off x="106679" y="4289217"/>
            <a:ext cx="6816296"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195" tIns="36195" rIns="36195" bIns="36195" numCol="1" anchor="ctr" anchorCtr="0" compatLnSpc="1">
            <a:prstTxWarp prst="textNoShape">
              <a:avLst/>
            </a:prstTxWarp>
          </a:bodyPr>
          <a:lstStyle/>
          <a:p>
            <a:pPr lvl="0" algn="ctr" fontAlgn="base">
              <a:spcBef>
                <a:spcPct val="0"/>
              </a:spcBef>
              <a:spcAft>
                <a:spcPct val="0"/>
              </a:spcAft>
            </a:pPr>
            <a:r>
              <a:rPr lang="en-US" sz="3200" b="1" dirty="0">
                <a:effectLst>
                  <a:outerShdw blurRad="38100" dist="38100" dir="2700000" algn="tl">
                    <a:srgbClr val="000000">
                      <a:alpha val="43137"/>
                    </a:srgbClr>
                  </a:outerShdw>
                </a:effectLst>
                <a:latin typeface="Tw Cen MT" pitchFamily="34" charset="0"/>
                <a:cs typeface="Arial" pitchFamily="34" charset="0"/>
              </a:rPr>
              <a:t>541 Willow View Way</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Nexton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Summerville, SC 29486</a:t>
            </a:r>
          </a:p>
          <a:p>
            <a:pPr lvl="0" algn="ctr" fontAlgn="base">
              <a:spcBef>
                <a:spcPct val="0"/>
              </a:spcBef>
              <a:spcAft>
                <a:spcPct val="0"/>
              </a:spcAft>
            </a:pPr>
            <a:r>
              <a:rPr lang="en-US" sz="2000" b="1" dirty="0">
                <a:effectLst>
                  <a:outerShdw blurRad="38100" dist="38100" dir="2700000" algn="tl">
                    <a:srgbClr val="000000">
                      <a:alpha val="43137"/>
                    </a:srgbClr>
                  </a:outerShdw>
                </a:effectLst>
                <a:latin typeface="Tw Cen MT" pitchFamily="34" charset="0"/>
                <a:cs typeface="Arial" pitchFamily="34" charset="0"/>
              </a:rPr>
              <a:t>MLS# 23011383 </a:t>
            </a:r>
            <a:r>
              <a:rPr lang="en-US" sz="2000" b="1" dirty="0">
                <a:effectLst>
                  <a:outerShdw blurRad="38100" dist="38100" dir="2700000" algn="tl">
                    <a:srgbClr val="000000">
                      <a:alpha val="43137"/>
                    </a:srgbClr>
                  </a:outerShdw>
                </a:effectLst>
                <a:latin typeface="Trebuchet MS" panose="020B0603020202020204" pitchFamily="34" charset="0"/>
                <a:cs typeface="Arial" pitchFamily="34" charset="0"/>
              </a:rPr>
              <a:t>·</a:t>
            </a:r>
            <a:r>
              <a:rPr lang="en-US" sz="2000" b="1" dirty="0">
                <a:effectLst>
                  <a:outerShdw blurRad="38100" dist="38100" dir="2700000" algn="tl">
                    <a:srgbClr val="000000">
                      <a:alpha val="43137"/>
                    </a:srgbClr>
                  </a:outerShdw>
                </a:effectLst>
                <a:latin typeface="Tw Cen MT" pitchFamily="34" charset="0"/>
                <a:cs typeface="Arial" pitchFamily="34" charset="0"/>
              </a:rPr>
              <a:t> $524,500</a:t>
            </a:r>
            <a:endParaRPr kumimoji="0" lang="en-US" sz="1100" b="1" i="0" u="none" strike="noStrike" cap="none" normalizeH="0" baseline="0" dirty="0">
              <a:ln>
                <a:noFill/>
              </a:ln>
              <a:effectLst>
                <a:outerShdw blurRad="38100" dist="38100" dir="2700000" algn="tl">
                  <a:srgbClr val="000000">
                    <a:alpha val="43137"/>
                  </a:srgbClr>
                </a:outerShdw>
              </a:effectLst>
              <a:latin typeface="Tw Cen MT" pitchFamily="34" charset="0"/>
              <a:cs typeface="Arial" pitchFamily="34" charset="0"/>
            </a:endParaRPr>
          </a:p>
        </p:txBody>
      </p:sp>
      <p:pic>
        <p:nvPicPr>
          <p:cNvPr id="11" name="Picture 10">
            <a:extLst>
              <a:ext uri="{FF2B5EF4-FFF2-40B4-BE49-F238E27FC236}">
                <a16:creationId xmlns:a16="http://schemas.microsoft.com/office/drawing/2014/main" id="{9E0E9A05-38AC-4ED6-A2C9-8CF926E2F06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720" y="1037294"/>
            <a:ext cx="4578356" cy="3043782"/>
          </a:xfrm>
          <a:prstGeom prst="rect">
            <a:avLst/>
          </a:prstGeom>
          <a:ln w="12700">
            <a:solidFill>
              <a:schemeClr val="tx1"/>
            </a:solidFill>
          </a:ln>
        </p:spPr>
      </p:pic>
      <p:pic>
        <p:nvPicPr>
          <p:cNvPr id="17" name="Picture 16">
            <a:extLst>
              <a:ext uri="{FF2B5EF4-FFF2-40B4-BE49-F238E27FC236}">
                <a16:creationId xmlns:a16="http://schemas.microsoft.com/office/drawing/2014/main" id="{EB6F79CF-6646-4859-84F4-E3D92E15B243}"/>
              </a:ext>
            </a:extLst>
          </p:cNvPr>
          <p:cNvPicPr>
            <a:picLocks/>
          </p:cNvPicPr>
          <p:nvPr/>
        </p:nvPicPr>
        <p:blipFill>
          <a:blip r:embed="rId5" cstate="print">
            <a:extLst>
              <a:ext uri="{28A0092B-C50C-407E-A947-70E740481C1C}">
                <a14:useLocalDpi xmlns:a14="http://schemas.microsoft.com/office/drawing/2010/main" val="0"/>
              </a:ext>
            </a:extLst>
          </a:blip>
          <a:srcRect/>
          <a:stretch/>
        </p:blipFill>
        <p:spPr>
          <a:xfrm>
            <a:off x="-4718116" y="3328193"/>
            <a:ext cx="2057400" cy="1325880"/>
          </a:xfrm>
          <a:prstGeom prst="rect">
            <a:avLst/>
          </a:prstGeom>
          <a:ln w="12700">
            <a:solidFill>
              <a:schemeClr val="tx1"/>
            </a:solidFill>
          </a:ln>
        </p:spPr>
      </p:pic>
      <p:pic>
        <p:nvPicPr>
          <p:cNvPr id="22" name="Picture 21">
            <a:extLst>
              <a:ext uri="{FF2B5EF4-FFF2-40B4-BE49-F238E27FC236}">
                <a16:creationId xmlns:a16="http://schemas.microsoft.com/office/drawing/2014/main" id="{930463B3-CFBF-47DC-93D8-8789F26AA2E3}"/>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2390517" y="1667880"/>
            <a:ext cx="2057400" cy="1325880"/>
          </a:xfrm>
          <a:prstGeom prst="rect">
            <a:avLst/>
          </a:prstGeom>
          <a:ln w="12700">
            <a:solidFill>
              <a:schemeClr val="tx1"/>
            </a:solidFill>
          </a:ln>
        </p:spPr>
      </p:pic>
      <p:pic>
        <p:nvPicPr>
          <p:cNvPr id="23" name="Picture 22">
            <a:extLst>
              <a:ext uri="{FF2B5EF4-FFF2-40B4-BE49-F238E27FC236}">
                <a16:creationId xmlns:a16="http://schemas.microsoft.com/office/drawing/2014/main" id="{2C1CC243-8FE8-4475-9C4A-8D723049E857}"/>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7084543" y="2711034"/>
            <a:ext cx="2059457" cy="1371599"/>
          </a:xfrm>
          <a:prstGeom prst="rect">
            <a:avLst/>
          </a:prstGeom>
          <a:ln w="12700">
            <a:solidFill>
              <a:schemeClr val="tx1"/>
            </a:solidFill>
          </a:ln>
        </p:spPr>
      </p:pic>
      <p:pic>
        <p:nvPicPr>
          <p:cNvPr id="24" name="Picture 23">
            <a:extLst>
              <a:ext uri="{FF2B5EF4-FFF2-40B4-BE49-F238E27FC236}">
                <a16:creationId xmlns:a16="http://schemas.microsoft.com/office/drawing/2014/main" id="{5E7D7F35-AD27-4E96-BD88-9C1FC16B7B93}"/>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2392573" y="3328193"/>
            <a:ext cx="2057400" cy="1325880"/>
          </a:xfrm>
          <a:prstGeom prst="rect">
            <a:avLst/>
          </a:prstGeom>
          <a:ln w="12700">
            <a:solidFill>
              <a:schemeClr val="tx1"/>
            </a:solidFill>
          </a:ln>
        </p:spPr>
      </p:pic>
      <p:sp>
        <p:nvSpPr>
          <p:cNvPr id="3" name="Diagonal Stripe 2">
            <a:extLst>
              <a:ext uri="{FF2B5EF4-FFF2-40B4-BE49-F238E27FC236}">
                <a16:creationId xmlns:a16="http://schemas.microsoft.com/office/drawing/2014/main" id="{49A398AE-8470-4DBC-910B-D1C6CE5EBB53}"/>
              </a:ext>
            </a:extLst>
          </p:cNvPr>
          <p:cNvSpPr/>
          <p:nvPr/>
        </p:nvSpPr>
        <p:spPr>
          <a:xfrm>
            <a:off x="0" y="1029837"/>
            <a:ext cx="1752600" cy="1752600"/>
          </a:xfrm>
          <a:prstGeom prst="diagStripe">
            <a:avLst/>
          </a:prstGeom>
          <a:solidFill>
            <a:srgbClr val="FF0000"/>
          </a:solidFill>
          <a:ln>
            <a:solidFill>
              <a:srgbClr val="FF0000"/>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a:extLst>
              <a:ext uri="{FF2B5EF4-FFF2-40B4-BE49-F238E27FC236}">
                <a16:creationId xmlns:a16="http://schemas.microsoft.com/office/drawing/2014/main" id="{D64CF78A-9730-43E8-BEAD-F9F307DCBBBB}"/>
              </a:ext>
            </a:extLst>
          </p:cNvPr>
          <p:cNvSpPr txBox="1"/>
          <p:nvPr/>
        </p:nvSpPr>
        <p:spPr>
          <a:xfrm rot="18934244">
            <a:off x="-280768" y="1485888"/>
            <a:ext cx="1893340" cy="400110"/>
          </a:xfrm>
          <a:prstGeom prst="rect">
            <a:avLst/>
          </a:prstGeom>
          <a:noFill/>
        </p:spPr>
        <p:txBody>
          <a:bodyPr wrap="none" rtlCol="0">
            <a:spAutoFit/>
          </a:bodyPr>
          <a:lstStyle/>
          <a:p>
            <a:pPr algn="ctr"/>
            <a:r>
              <a:rPr lang="en-US" sz="2000" b="1" dirty="0">
                <a:effectLst>
                  <a:outerShdw blurRad="38100" dist="38100" dir="2700000" algn="tl">
                    <a:srgbClr val="000000">
                      <a:alpha val="43137"/>
                    </a:srgbClr>
                  </a:outerShdw>
                </a:effectLst>
                <a:latin typeface="Tw Cen MT" panose="020B0602020104020603" pitchFamily="34" charset="0"/>
              </a:rPr>
              <a:t>Move In Ready!!</a:t>
            </a:r>
          </a:p>
        </p:txBody>
      </p:sp>
      <p:pic>
        <p:nvPicPr>
          <p:cNvPr id="13" name="Picture 12">
            <a:extLst>
              <a:ext uri="{FF2B5EF4-FFF2-40B4-BE49-F238E27FC236}">
                <a16:creationId xmlns:a16="http://schemas.microsoft.com/office/drawing/2014/main" id="{7EB20773-6168-CEDC-C2A3-B9430F8BD5A2}"/>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4804610" y="2711034"/>
            <a:ext cx="2057398" cy="1371599"/>
          </a:xfrm>
          <a:prstGeom prst="rect">
            <a:avLst/>
          </a:prstGeom>
          <a:ln w="12700">
            <a:solidFill>
              <a:schemeClr val="tx1"/>
            </a:solidFill>
          </a:ln>
        </p:spPr>
      </p:pic>
      <p:pic>
        <p:nvPicPr>
          <p:cNvPr id="14" name="Picture 13">
            <a:extLst>
              <a:ext uri="{FF2B5EF4-FFF2-40B4-BE49-F238E27FC236}">
                <a16:creationId xmlns:a16="http://schemas.microsoft.com/office/drawing/2014/main" id="{14D7086C-031F-915D-D727-C5EF7081A687}"/>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086602" y="1035737"/>
            <a:ext cx="2057398" cy="1369198"/>
          </a:xfrm>
          <a:prstGeom prst="rect">
            <a:avLst/>
          </a:prstGeom>
          <a:ln w="12700">
            <a:solidFill>
              <a:schemeClr val="tx1"/>
            </a:solidFill>
          </a:ln>
        </p:spPr>
      </p:pic>
      <p:pic>
        <p:nvPicPr>
          <p:cNvPr id="15" name="Picture 14">
            <a:extLst>
              <a:ext uri="{FF2B5EF4-FFF2-40B4-BE49-F238E27FC236}">
                <a16:creationId xmlns:a16="http://schemas.microsoft.com/office/drawing/2014/main" id="{890A8733-4401-22BD-EC37-091F24BB3439}"/>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4805897" y="1037049"/>
            <a:ext cx="2056884" cy="1368974"/>
          </a:xfrm>
          <a:prstGeom prst="rect">
            <a:avLst/>
          </a:prstGeom>
          <a:ln w="12700">
            <a:solidFill>
              <a:schemeClr val="tx1"/>
            </a:solidFill>
          </a:ln>
        </p:spPr>
      </p:pic>
      <p:pic>
        <p:nvPicPr>
          <p:cNvPr id="16" name="Picture 15">
            <a:extLst>
              <a:ext uri="{FF2B5EF4-FFF2-40B4-BE49-F238E27FC236}">
                <a16:creationId xmlns:a16="http://schemas.microsoft.com/office/drawing/2014/main" id="{E067EE3E-8150-60FE-E2B1-811E7DE31ED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1734800" y="2895600"/>
            <a:ext cx="2059456" cy="1370569"/>
          </a:xfrm>
          <a:prstGeom prst="rect">
            <a:avLst/>
          </a:prstGeom>
          <a:ln w="12700">
            <a:solidFill>
              <a:schemeClr val="tx1"/>
            </a:solidFill>
          </a:ln>
        </p:spPr>
      </p:pic>
    </p:spTree>
    <p:extLst>
      <p:ext uri="{BB962C8B-B14F-4D97-AF65-F5344CB8AC3E}">
        <p14:creationId xmlns:p14="http://schemas.microsoft.com/office/powerpoint/2010/main" val="3859016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444</TotalTime>
  <Words>247</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Book Antiqua</vt:lpstr>
      <vt:lpstr>Lucida Sans</vt:lpstr>
      <vt:lpstr>Trebuchet MS</vt:lpstr>
      <vt:lpstr>Tw Cen MT</vt:lpstr>
      <vt:lpstr>Wingdings</vt:lpstr>
      <vt:lpstr>Wingdings 2</vt:lpstr>
      <vt:lpstr>Wingdings 3</vt:lpstr>
      <vt:lpstr>Apex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119</cp:revision>
  <dcterms:created xsi:type="dcterms:W3CDTF">2006-08-16T00:00:00Z</dcterms:created>
  <dcterms:modified xsi:type="dcterms:W3CDTF">2023-12-20T17:34:06Z</dcterms:modified>
</cp:coreProperties>
</file>