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1400"/>
    <a:srgbClr val="5959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7031" y="795173"/>
            <a:ext cx="5645369" cy="4234027"/>
          </a:xfrm>
          <a:prstGeom prst="rect">
            <a:avLst/>
          </a:prstGeom>
        </p:spPr>
      </p:pic>
      <p:sp>
        <p:nvSpPr>
          <p:cNvPr id="3" name="Subtitle 2"/>
          <p:cNvSpPr>
            <a:spLocks noGrp="1"/>
          </p:cNvSpPr>
          <p:nvPr>
            <p:ph type="subTitle" idx="1"/>
          </p:nvPr>
        </p:nvSpPr>
        <p:spPr>
          <a:xfrm>
            <a:off x="159" y="6477236"/>
            <a:ext cx="7772400" cy="2396572"/>
          </a:xfrm>
        </p:spPr>
        <p:txBody>
          <a:bodyPr numCol="1" anchor="ctr">
            <a:noAutofit/>
          </a:bodyPr>
          <a:lstStyle/>
          <a:p>
            <a:r>
              <a:rPr lang="en-US" sz="1600" dirty="0">
                <a:solidFill>
                  <a:srgbClr val="701400"/>
                </a:solidFill>
                <a:latin typeface="Adobe Garamond Pro" pitchFamily="18" charset="0"/>
              </a:rPr>
              <a:t>RARE FIND! Completely remodeled 3 bed/ 2 </a:t>
            </a:r>
            <a:r>
              <a:rPr lang="en-US" sz="1600" dirty="0" err="1">
                <a:solidFill>
                  <a:srgbClr val="701400"/>
                </a:solidFill>
                <a:latin typeface="Adobe Garamond Pro" pitchFamily="18" charset="0"/>
              </a:rPr>
              <a:t>ba</a:t>
            </a:r>
            <a:r>
              <a:rPr lang="en-US" sz="1600" dirty="0">
                <a:solidFill>
                  <a:srgbClr val="701400"/>
                </a:solidFill>
                <a:latin typeface="Adobe Garamond Pro" pitchFamily="18" charset="0"/>
              </a:rPr>
              <a:t> house with a 700 </a:t>
            </a:r>
            <a:r>
              <a:rPr lang="en-US" sz="1600" dirty="0" err="1">
                <a:solidFill>
                  <a:srgbClr val="701400"/>
                </a:solidFill>
                <a:latin typeface="Adobe Garamond Pro" pitchFamily="18" charset="0"/>
              </a:rPr>
              <a:t>sq</a:t>
            </a:r>
            <a:r>
              <a:rPr lang="en-US" sz="1600" dirty="0">
                <a:solidFill>
                  <a:srgbClr val="701400"/>
                </a:solidFill>
                <a:latin typeface="Adobe Garamond Pro" pitchFamily="18" charset="0"/>
              </a:rPr>
              <a:t> </a:t>
            </a:r>
            <a:r>
              <a:rPr lang="en-US" sz="1600" dirty="0" err="1">
                <a:solidFill>
                  <a:srgbClr val="701400"/>
                </a:solidFill>
                <a:latin typeface="Adobe Garamond Pro" pitchFamily="18" charset="0"/>
              </a:rPr>
              <a:t>ft</a:t>
            </a:r>
            <a:r>
              <a:rPr lang="en-US" sz="1600" dirty="0">
                <a:solidFill>
                  <a:srgbClr val="701400"/>
                </a:solidFill>
                <a:latin typeface="Adobe Garamond Pro" pitchFamily="18" charset="0"/>
              </a:rPr>
              <a:t> detached cottage in back . This is a great location close to Park Circle. House has been completely rewired, new Architectural Shingled roof, open kitchen with new counters, cabinets and stainless steel appliances, master bath with high end vanity with gorgeous tile job. NEW (plumbing, light fixtures, ceiling fans, interior and exterior cottage style doors, painted throughout with Sherwin Williams paint, front and back porches, hall bath with new toilet, vanity with granite top, new floor and tiled tub surround, laundry room.). Cottage is also being remodeled and has kitchen with small fridge, microwave, 1 bedroom, bath, and living room. Cottage has wall mounted heat pump that heats &amp; cools. DON'T MISS THIS GREAT DEAL!</a:t>
            </a:r>
          </a:p>
        </p:txBody>
      </p:sp>
      <p:pic>
        <p:nvPicPr>
          <p:cNvPr id="1026" name="Picture 2" descr="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56059" y="8995901"/>
            <a:ext cx="2260600" cy="8477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886200" y="8942710"/>
            <a:ext cx="3886200" cy="954107"/>
          </a:xfrm>
          <a:prstGeom prst="rect">
            <a:avLst/>
          </a:prstGeom>
        </p:spPr>
        <p:txBody>
          <a:bodyPr wrap="square">
            <a:spAutoFit/>
          </a:bodyPr>
          <a:lstStyle/>
          <a:p>
            <a:pPr algn="r"/>
            <a:r>
              <a:rPr lang="en-US" sz="1400" b="1" dirty="0">
                <a:solidFill>
                  <a:srgbClr val="59592C"/>
                </a:solidFill>
                <a:latin typeface="Adobe Garamond Pro" pitchFamily="18" charset="0"/>
              </a:rPr>
              <a:t>Dar Venable, Realtor</a:t>
            </a:r>
            <a:r>
              <a:rPr lang="en-US" sz="1400" dirty="0">
                <a:solidFill>
                  <a:srgbClr val="59592C"/>
                </a:solidFill>
                <a:latin typeface="Adobe Garamond Pro" pitchFamily="18" charset="0"/>
              </a:rPr>
              <a:t> </a:t>
            </a:r>
            <a:br>
              <a:rPr lang="en-US" sz="1400" dirty="0">
                <a:solidFill>
                  <a:srgbClr val="59592C"/>
                </a:solidFill>
                <a:latin typeface="Adobe Garamond Pro" pitchFamily="18" charset="0"/>
              </a:rPr>
            </a:br>
            <a:r>
              <a:rPr lang="en-US" sz="1400" dirty="0">
                <a:solidFill>
                  <a:srgbClr val="59592C"/>
                </a:solidFill>
                <a:latin typeface="Adobe Garamond Pro" pitchFamily="18" charset="0"/>
              </a:rPr>
              <a:t>Mobile - (843) 330-2424</a:t>
            </a:r>
            <a:br>
              <a:rPr lang="en-US" sz="1400" dirty="0">
                <a:solidFill>
                  <a:srgbClr val="59592C"/>
                </a:solidFill>
                <a:latin typeface="Adobe Garamond Pro" pitchFamily="18" charset="0"/>
              </a:rPr>
            </a:br>
            <a:r>
              <a:rPr lang="en-US" sz="1400" u="sng" dirty="0">
                <a:solidFill>
                  <a:srgbClr val="59592C"/>
                </a:solidFill>
                <a:latin typeface="Adobe Garamond Pro" pitchFamily="18" charset="0"/>
              </a:rPr>
              <a:t>dvislander@bellsouth.net</a:t>
            </a:r>
            <a:br>
              <a:rPr lang="en-US" sz="1400" u="sng" dirty="0">
                <a:solidFill>
                  <a:srgbClr val="59592C"/>
                </a:solidFill>
                <a:latin typeface="Adobe Garamond Pro" pitchFamily="18" charset="0"/>
              </a:rPr>
            </a:br>
            <a:r>
              <a:rPr lang="en-US" sz="1400" u="sng" dirty="0">
                <a:solidFill>
                  <a:srgbClr val="59592C"/>
                </a:solidFill>
                <a:latin typeface="Adobe Garamond Pro" pitchFamily="18" charset="0"/>
              </a:rPr>
              <a:t>coastalinarealtyofcharleston.com</a:t>
            </a:r>
          </a:p>
        </p:txBody>
      </p:sp>
      <p:sp>
        <p:nvSpPr>
          <p:cNvPr id="5" name="Rectangle 4"/>
          <p:cNvSpPr/>
          <p:nvPr/>
        </p:nvSpPr>
        <p:spPr>
          <a:xfrm>
            <a:off x="0" y="8942710"/>
            <a:ext cx="3886200" cy="954107"/>
          </a:xfrm>
          <a:prstGeom prst="rect">
            <a:avLst/>
          </a:prstGeom>
        </p:spPr>
        <p:txBody>
          <a:bodyPr>
            <a:spAutoFit/>
          </a:bodyPr>
          <a:lstStyle/>
          <a:p>
            <a:r>
              <a:rPr lang="en-US" sz="1400" dirty="0" err="1">
                <a:solidFill>
                  <a:srgbClr val="59592C"/>
                </a:solidFill>
                <a:latin typeface="Adobe Garamond Pro" pitchFamily="18" charset="0"/>
              </a:rPr>
              <a:t>Coastalina</a:t>
            </a:r>
            <a:r>
              <a:rPr lang="en-US" sz="1400" dirty="0">
                <a:solidFill>
                  <a:srgbClr val="59592C"/>
                </a:solidFill>
                <a:latin typeface="Adobe Garamond Pro" pitchFamily="18" charset="0"/>
              </a:rPr>
              <a:t> Realty of Charleston</a:t>
            </a:r>
            <a:br>
              <a:rPr lang="en-US" sz="1400" dirty="0">
                <a:solidFill>
                  <a:srgbClr val="59592C"/>
                </a:solidFill>
                <a:latin typeface="Adobe Garamond Pro" pitchFamily="18" charset="0"/>
              </a:rPr>
            </a:br>
            <a:r>
              <a:rPr lang="en-US" sz="1400" dirty="0">
                <a:solidFill>
                  <a:srgbClr val="59592C"/>
                </a:solidFill>
                <a:latin typeface="Adobe Garamond Pro" pitchFamily="18" charset="0"/>
              </a:rPr>
              <a:t>916 Palm Blvd</a:t>
            </a:r>
          </a:p>
          <a:p>
            <a:r>
              <a:rPr lang="en-US" sz="1400" dirty="0" err="1">
                <a:solidFill>
                  <a:srgbClr val="59592C"/>
                </a:solidFill>
                <a:latin typeface="Adobe Garamond Pro" pitchFamily="18" charset="0"/>
              </a:rPr>
              <a:t>Ste</a:t>
            </a:r>
            <a:r>
              <a:rPr lang="en-US" sz="1400" dirty="0">
                <a:solidFill>
                  <a:srgbClr val="59592C"/>
                </a:solidFill>
                <a:latin typeface="Adobe Garamond Pro" pitchFamily="18" charset="0"/>
              </a:rPr>
              <a:t> 101</a:t>
            </a:r>
            <a:br>
              <a:rPr lang="en-US" sz="1400" dirty="0">
                <a:solidFill>
                  <a:srgbClr val="59592C"/>
                </a:solidFill>
                <a:latin typeface="Adobe Garamond Pro" pitchFamily="18" charset="0"/>
              </a:rPr>
            </a:br>
            <a:r>
              <a:rPr lang="en-US" sz="1400" dirty="0">
                <a:solidFill>
                  <a:srgbClr val="59592C"/>
                </a:solidFill>
                <a:latin typeface="Adobe Garamond Pro" pitchFamily="18" charset="0"/>
              </a:rPr>
              <a:t>Isle Of Palms, SC 29451</a:t>
            </a:r>
          </a:p>
        </p:txBody>
      </p:sp>
      <p:sp>
        <p:nvSpPr>
          <p:cNvPr id="6" name="Rectangle 5"/>
          <p:cNvSpPr/>
          <p:nvPr/>
        </p:nvSpPr>
        <p:spPr>
          <a:xfrm>
            <a:off x="159" y="5029200"/>
            <a:ext cx="7772400" cy="1323439"/>
          </a:xfrm>
          <a:prstGeom prst="rect">
            <a:avLst/>
          </a:prstGeom>
        </p:spPr>
        <p:txBody>
          <a:bodyPr wrap="square" anchor="ctr">
            <a:spAutoFit/>
          </a:bodyPr>
          <a:lstStyle/>
          <a:p>
            <a:pPr algn="ctr"/>
            <a:r>
              <a:rPr lang="en-US" sz="3200" b="1" dirty="0">
                <a:solidFill>
                  <a:srgbClr val="701400"/>
                </a:solidFill>
                <a:latin typeface="Adobe Garamond Pro" pitchFamily="18" charset="0"/>
              </a:rPr>
              <a:t>5439 Marie Street</a:t>
            </a:r>
          </a:p>
          <a:p>
            <a:pPr algn="ctr"/>
            <a:r>
              <a:rPr lang="en-US" sz="2400" b="1" dirty="0">
                <a:solidFill>
                  <a:srgbClr val="59592C"/>
                </a:solidFill>
                <a:latin typeface="Adobe Garamond Pro" pitchFamily="18" charset="0"/>
              </a:rPr>
              <a:t>Charleston Farms ~ North Charleston</a:t>
            </a:r>
          </a:p>
          <a:p>
            <a:pPr algn="ctr"/>
            <a:r>
              <a:rPr lang="en-US" sz="2400" b="1" dirty="0">
                <a:solidFill>
                  <a:srgbClr val="59592C"/>
                </a:solidFill>
                <a:latin typeface="Adobe Garamond Pro" pitchFamily="18" charset="0"/>
              </a:rPr>
              <a:t>MLS# 16029418 ~ $185,000</a:t>
            </a:r>
            <a:endParaRPr lang="en-US" b="1" dirty="0">
              <a:solidFill>
                <a:srgbClr val="59592C"/>
              </a:solidFill>
              <a:latin typeface="Adobe Garamond Pro" pitchFamily="18" charset="0"/>
            </a:endParaRPr>
          </a:p>
        </p:txBody>
      </p:sp>
      <p:cxnSp>
        <p:nvCxnSpPr>
          <p:cNvPr id="19" name="Straight Connector 18"/>
          <p:cNvCxnSpPr/>
          <p:nvPr/>
        </p:nvCxnSpPr>
        <p:spPr>
          <a:xfrm>
            <a:off x="1905159" y="6414937"/>
            <a:ext cx="39624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947297"/>
            <a:ext cx="1005840" cy="1005840"/>
          </a:xfrm>
          <a:prstGeom prst="rect">
            <a:avLst/>
          </a:prstGeom>
        </p:spPr>
      </p:pic>
      <p:pic>
        <p:nvPicPr>
          <p:cNvPr id="14" name="Picture 13"/>
          <p:cNvPicPr>
            <a:picLocks noChangeAspect="1"/>
          </p:cNvPicPr>
          <p:nvPr/>
        </p:nvPicPr>
        <p:blipFill rotWithShape="1">
          <a:blip r:embed="rId5" cstate="print">
            <a:extLst>
              <a:ext uri="{28A0092B-C50C-407E-A947-70E740481C1C}">
                <a14:useLocalDpi xmlns:a14="http://schemas.microsoft.com/office/drawing/2010/main" val="0"/>
              </a:ext>
            </a:extLst>
          </a:blip>
          <a:srcRect t="12500" b="12500"/>
          <a:stretch/>
        </p:blipFill>
        <p:spPr>
          <a:xfrm>
            <a:off x="0" y="795173"/>
            <a:ext cx="1005840" cy="1005840"/>
          </a:xfrm>
          <a:prstGeom prst="rect">
            <a:avLst/>
          </a:prstGeom>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4023360"/>
            <a:ext cx="1005840" cy="1005840"/>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63516" y="4023360"/>
            <a:ext cx="1005840" cy="1005840"/>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63516" y="2947297"/>
            <a:ext cx="1005840" cy="1005840"/>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63516" y="795173"/>
            <a:ext cx="1005840" cy="1005840"/>
          </a:xfrm>
          <a:prstGeom prst="rect">
            <a:avLst/>
          </a:prstGeom>
        </p:spPr>
      </p:pic>
      <p:pic>
        <p:nvPicPr>
          <p:cNvPr id="22" name="Picture 21"/>
          <p:cNvPicPr>
            <a:picLocks noChangeAspect="1"/>
          </p:cNvPicPr>
          <p:nvPr/>
        </p:nvPicPr>
        <p:blipFill rotWithShape="1">
          <a:blip r:embed="rId10" cstate="print">
            <a:extLst>
              <a:ext uri="{28A0092B-C50C-407E-A947-70E740481C1C}">
                <a14:useLocalDpi xmlns:a14="http://schemas.microsoft.com/office/drawing/2010/main" val="0"/>
              </a:ext>
            </a:extLst>
          </a:blip>
          <a:srcRect l="25000"/>
          <a:stretch/>
        </p:blipFill>
        <p:spPr>
          <a:xfrm>
            <a:off x="0" y="1871235"/>
            <a:ext cx="1005840" cy="1005840"/>
          </a:xfrm>
          <a:prstGeom prst="rect">
            <a:avLst/>
          </a:prstGeom>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63516" y="1871235"/>
            <a:ext cx="1005840" cy="1005840"/>
          </a:xfrm>
          <a:prstGeom prst="rect">
            <a:avLst/>
          </a:prstGeom>
        </p:spPr>
      </p:pic>
      <p:sp>
        <p:nvSpPr>
          <p:cNvPr id="7" name="Rectangle 6"/>
          <p:cNvSpPr/>
          <p:nvPr/>
        </p:nvSpPr>
        <p:spPr>
          <a:xfrm>
            <a:off x="2756059" y="3670801"/>
            <a:ext cx="4176785" cy="923330"/>
          </a:xfrm>
          <a:prstGeom prst="rect">
            <a:avLst/>
          </a:prstGeom>
          <a:noFill/>
        </p:spPr>
        <p:txBody>
          <a:bodyPr wrap="none" lIns="91440" tIns="45720" rIns="91440" bIns="45720">
            <a:prstTxWarp prst="textArchDown">
              <a:avLst/>
            </a:prstTxWarp>
            <a:spAutoFit/>
          </a:bodyPr>
          <a:lstStyle/>
          <a:p>
            <a:pPr algn="ctr"/>
            <a:r>
              <a:rPr lang="en-US" sz="5400" b="1" dirty="0">
                <a:ln w="0"/>
                <a:solidFill>
                  <a:srgbClr val="FFFF00"/>
                </a:solidFill>
                <a:effectLst>
                  <a:outerShdw blurRad="38100" dist="19050" dir="2700000" algn="tl" rotWithShape="0">
                    <a:schemeClr val="dk1">
                      <a:alpha val="40000"/>
                    </a:schemeClr>
                  </a:outerShdw>
                </a:effectLst>
                <a:latin typeface="Adobe Garamond Pro" panose="02020502060506020403" pitchFamily="18" charset="0"/>
              </a:rPr>
              <a:t>New Price!</a:t>
            </a:r>
          </a:p>
        </p:txBody>
      </p:sp>
      <p:sp>
        <p:nvSpPr>
          <p:cNvPr id="2" name="Title 1"/>
          <p:cNvSpPr>
            <a:spLocks noGrp="1"/>
          </p:cNvSpPr>
          <p:nvPr>
            <p:ph type="ctrTitle"/>
          </p:nvPr>
        </p:nvSpPr>
        <p:spPr>
          <a:xfrm>
            <a:off x="159" y="-7352"/>
            <a:ext cx="7772400" cy="802525"/>
          </a:xfrm>
          <a:gradFill>
            <a:gsLst>
              <a:gs pos="0">
                <a:schemeClr val="bg1"/>
              </a:gs>
              <a:gs pos="50000">
                <a:schemeClr val="bg1">
                  <a:alpha val="50000"/>
                </a:schemeClr>
              </a:gs>
              <a:gs pos="100000">
                <a:schemeClr val="accent1">
                  <a:tint val="23500"/>
                  <a:satMod val="160000"/>
                  <a:alpha val="0"/>
                </a:schemeClr>
              </a:gs>
            </a:gsLst>
            <a:lin ang="5400000" scaled="0"/>
          </a:gradFill>
        </p:spPr>
        <p:txBody>
          <a:bodyPr anchor="ctr">
            <a:normAutofit fontScale="90000"/>
          </a:bodyPr>
          <a:lstStyle/>
          <a:p>
            <a:r>
              <a:rPr lang="en-US" sz="3200" dirty="0">
                <a:ln>
                  <a:solidFill>
                    <a:srgbClr val="FF0000"/>
                  </a:solidFill>
                </a:ln>
                <a:solidFill>
                  <a:srgbClr val="FF0000"/>
                </a:solidFill>
                <a:effectLst>
                  <a:outerShdw blurRad="50800" dist="38100" dir="5400000" algn="t" rotWithShape="0">
                    <a:prstClr val="black">
                      <a:alpha val="40000"/>
                    </a:prstClr>
                  </a:outerShdw>
                </a:effectLst>
                <a:latin typeface="Adobe Garamond Pro" pitchFamily="18" charset="0"/>
              </a:rPr>
              <a:t>Back on </a:t>
            </a:r>
            <a:r>
              <a:rPr lang="en-US" sz="3200">
                <a:ln>
                  <a:solidFill>
                    <a:srgbClr val="FF0000"/>
                  </a:solidFill>
                </a:ln>
                <a:solidFill>
                  <a:srgbClr val="FF0000"/>
                </a:solidFill>
                <a:effectLst>
                  <a:outerShdw blurRad="50800" dist="38100" dir="5400000" algn="t" rotWithShape="0">
                    <a:prstClr val="black">
                      <a:alpha val="40000"/>
                    </a:prstClr>
                  </a:outerShdw>
                </a:effectLst>
                <a:latin typeface="Adobe Garamond Pro" pitchFamily="18" charset="0"/>
              </a:rPr>
              <a:t>the Market</a:t>
            </a:r>
            <a:r>
              <a:rPr lang="en-US" sz="3200" dirty="0">
                <a:ln>
                  <a:solidFill>
                    <a:srgbClr val="FF0000"/>
                  </a:solidFill>
                </a:ln>
                <a:solidFill>
                  <a:srgbClr val="FF0000"/>
                </a:solidFill>
                <a:effectLst>
                  <a:outerShdw blurRad="50800" dist="38100" dir="5400000" algn="t" rotWithShape="0">
                    <a:prstClr val="black">
                      <a:alpha val="40000"/>
                    </a:prstClr>
                  </a:outerShdw>
                </a:effectLst>
                <a:latin typeface="Adobe Garamond Pro" pitchFamily="18" charset="0"/>
              </a:rPr>
              <a:t>!</a:t>
            </a:r>
            <a:br>
              <a:rPr lang="en-US" sz="3200" dirty="0">
                <a:ln>
                  <a:solidFill>
                    <a:srgbClr val="701400"/>
                  </a:solidFill>
                </a:ln>
                <a:solidFill>
                  <a:srgbClr val="FF0000"/>
                </a:solidFill>
                <a:effectLst>
                  <a:outerShdw blurRad="50800" dist="38100" dir="5400000" algn="t" rotWithShape="0">
                    <a:prstClr val="black">
                      <a:alpha val="40000"/>
                    </a:prstClr>
                  </a:outerShdw>
                </a:effectLst>
                <a:latin typeface="Adobe Garamond Pro" pitchFamily="18" charset="0"/>
              </a:rPr>
            </a:br>
            <a:r>
              <a:rPr lang="en-US" sz="3200" dirty="0">
                <a:ln>
                  <a:solidFill>
                    <a:srgbClr val="701400"/>
                  </a:solidFill>
                </a:ln>
                <a:solidFill>
                  <a:srgbClr val="C00000"/>
                </a:solidFill>
                <a:effectLst>
                  <a:outerShdw blurRad="50800" dist="38100" dir="5400000" algn="t" rotWithShape="0">
                    <a:prstClr val="black">
                      <a:alpha val="40000"/>
                    </a:prstClr>
                  </a:outerShdw>
                </a:effectLst>
                <a:latin typeface="Adobe Garamond Pro" pitchFamily="18" charset="0"/>
              </a:rPr>
              <a:t>House and Cottage near Park Circle</a:t>
            </a:r>
          </a:p>
        </p:txBody>
      </p:sp>
    </p:spTree>
    <p:extLst>
      <p:ext uri="{BB962C8B-B14F-4D97-AF65-F5344CB8AC3E}">
        <p14:creationId xmlns:p14="http://schemas.microsoft.com/office/powerpoint/2010/main" val="14023580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185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Adobe Garamond Pro</vt:lpstr>
      <vt:lpstr>Arial</vt:lpstr>
      <vt:lpstr>Calibri</vt:lpstr>
      <vt:lpstr>Office Theme</vt:lpstr>
      <vt:lpstr>Back on the Market! House and Cottage near Park Circle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Calling All Investors</dc:title>
  <dc:creator>CVH360</dc:creator>
  <cp:lastModifiedBy>A. Thomas Price</cp:lastModifiedBy>
  <cp:revision>16</cp:revision>
  <dcterms:created xsi:type="dcterms:W3CDTF">2006-08-16T00:00:00Z</dcterms:created>
  <dcterms:modified xsi:type="dcterms:W3CDTF">2016-12-22T20:15:37Z</dcterms:modified>
</cp:coreProperties>
</file>