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AF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12/13/2019</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37973" y="6126480"/>
            <a:ext cx="7553657" cy="2734568"/>
          </a:xfrm>
        </p:spPr>
        <p:txBody>
          <a:bodyPr anchor="ctr">
            <a:noAutofit/>
          </a:bodyPr>
          <a:lstStyle/>
          <a:p>
            <a:r>
              <a:rPr lang="en-US" sz="1150" dirty="0">
                <a:solidFill>
                  <a:schemeClr val="tx1">
                    <a:lumMod val="65000"/>
                    <a:lumOff val="35000"/>
                  </a:schemeClr>
                </a:solidFill>
                <a:latin typeface="Century Gothic" panose="020B0502020202020204" pitchFamily="34" charset="0"/>
                <a:cs typeface="Microsoft Sans Serif" panose="020B0604020202020204" pitchFamily="34" charset="0"/>
              </a:rPr>
              <a:t>Celebrate the holidays in this TURN-KEY, ENERGY EFFICIENT CUSTOM BUILT HOME set on a WOODED LOT for extra privacy! Step inside where you will find wood floors flowing from the foyer through the formal dining room, hallway and stairway to the second floor. The separate dining room is appointed with crown and chair-rail molding, giving the space a more high-end feel. The spacious eat-in kitchen is equipped with a pantry, stainless appliances, plentiful upgraded designer cabinets, an under-mount sink and granite countertops with a counter height peninsula, perfect for barstools and entertaining. Relax in the family room just off of the open dining area and enjoy your gas FP for those chillier days. Gas heat, tankless hot water heater and energy star features will save you money a guest bathroom downstairs along with a drop zone leading from the hallway out to the 2-car garage. Here you will find an extra storage closet and bead board trim. Head upstairs where you will find the master suite with a beautiful tray ceiling, 2 walk-in closets as well as room for king-sized bedroom furniture. The master bathroom has dual vanities, a garden tub and separate shower. 3 additional bedrooms, 2 with walk-in closets, a full bathroom plus a laundry room complete the second floor. </a:t>
            </a:r>
            <a:r>
              <a:rPr lang="en-US" sz="1150">
                <a:solidFill>
                  <a:schemeClr val="tx1">
                    <a:lumMod val="65000"/>
                    <a:lumOff val="35000"/>
                  </a:schemeClr>
                </a:solidFill>
                <a:latin typeface="Century Gothic" panose="020B0502020202020204" pitchFamily="34" charset="0"/>
                <a:cs typeface="Microsoft Sans Serif" panose="020B0604020202020204" pitchFamily="34" charset="0"/>
              </a:rPr>
              <a:t>Head out back and enjoy your huge screen porch overlooking a fully fenced backyard with access gates on both sides.</a:t>
            </a:r>
            <a:endParaRPr lang="en-US" sz="1150" dirty="0">
              <a:solidFill>
                <a:schemeClr val="tx1">
                  <a:lumMod val="65000"/>
                  <a:lumOff val="35000"/>
                </a:schemeClr>
              </a:solidFill>
              <a:latin typeface="Century Gothic" panose="020B0502020202020204" pitchFamily="34" charset="0"/>
              <a:cs typeface="Microsoft Sans Serif" panose="020B0604020202020204" pitchFamily="34" charset="0"/>
            </a:endParaRPr>
          </a:p>
        </p:txBody>
      </p:sp>
      <p:sp>
        <p:nvSpPr>
          <p:cNvPr id="4" name="Rectangle 3"/>
          <p:cNvSpPr/>
          <p:nvPr/>
        </p:nvSpPr>
        <p:spPr>
          <a:xfrm>
            <a:off x="0" y="9753600"/>
            <a:ext cx="8229600" cy="274320"/>
          </a:xfrm>
          <a:prstGeom prst="rect">
            <a:avLst/>
          </a:prstGeom>
          <a:solidFill>
            <a:srgbClr val="BEAF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118 W Richardson Ave | Summerville, SC 29483</a:t>
            </a:r>
          </a:p>
        </p:txBody>
      </p:sp>
      <p:sp>
        <p:nvSpPr>
          <p:cNvPr id="5" name="Rectangle 4"/>
          <p:cNvSpPr/>
          <p:nvPr/>
        </p:nvSpPr>
        <p:spPr>
          <a:xfrm>
            <a:off x="3810002" y="8839200"/>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803-463-7734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9" name="Group 8">
            <a:extLst>
              <a:ext uri="{FF2B5EF4-FFF2-40B4-BE49-F238E27FC236}">
                <a16:creationId xmlns:a16="http://schemas.microsoft.com/office/drawing/2014/main" id="{04704E30-01AB-4A37-BD30-558E0935BED8}"/>
              </a:ext>
            </a:extLst>
          </p:cNvPr>
          <p:cNvGrpSpPr/>
          <p:nvPr/>
        </p:nvGrpSpPr>
        <p:grpSpPr>
          <a:xfrm>
            <a:off x="0" y="-7694"/>
            <a:ext cx="8229600" cy="677108"/>
            <a:chOff x="0" y="-7694"/>
            <a:chExt cx="7772400" cy="677108"/>
          </a:xfrm>
        </p:grpSpPr>
        <p:sp>
          <p:nvSpPr>
            <p:cNvPr id="6" name="Rectangle 5"/>
            <p:cNvSpPr/>
            <p:nvPr/>
          </p:nvSpPr>
          <p:spPr>
            <a:xfrm>
              <a:off x="0" y="36984"/>
              <a:ext cx="7772400" cy="587752"/>
            </a:xfrm>
            <a:prstGeom prst="rect">
              <a:avLst/>
            </a:prstGeom>
            <a:solidFill>
              <a:srgbClr val="BEAF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7694"/>
              <a:ext cx="7772400" cy="677108"/>
            </a:xfrm>
            <a:prstGeom prst="rect">
              <a:avLst/>
            </a:prstGeom>
            <a:noFill/>
            <a:ln>
              <a:noFill/>
            </a:ln>
          </p:spPr>
          <p:txBody>
            <a:bodyPr wrap="square" anchor="ctr">
              <a:spAutoFit/>
            </a:bodyPr>
            <a:lstStyle/>
            <a:p>
              <a:pPr algn="ctr"/>
              <a:r>
                <a:rPr lang="en-US" sz="2100" b="1" dirty="0">
                  <a:solidFill>
                    <a:schemeClr val="bg1"/>
                  </a:solidFill>
                  <a:latin typeface="Century Gothic" panose="020B0502020202020204" pitchFamily="34" charset="0"/>
                </a:rPr>
                <a:t>5460 Altamaha Drive</a:t>
              </a:r>
            </a:p>
            <a:p>
              <a:pPr algn="ctr"/>
              <a:r>
                <a:rPr lang="en-US" sz="1700" b="1" dirty="0">
                  <a:solidFill>
                    <a:schemeClr val="bg1"/>
                  </a:solidFill>
                  <a:latin typeface="Century Gothic" panose="020B0502020202020204" pitchFamily="34" charset="0"/>
                </a:rPr>
                <a:t>Whitehall | North Charleston, SC 29420 | MLS# 19012112 | $299,999</a:t>
              </a:r>
            </a:p>
          </p:txBody>
        </p:sp>
      </p:gr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323216" y="9014392"/>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3">
            <a:extLst>
              <a:ext uri="{28A0092B-C50C-407E-A947-70E740481C1C}">
                <a14:useLocalDpi xmlns:a14="http://schemas.microsoft.com/office/drawing/2010/main" val="0"/>
              </a:ext>
            </a:extLst>
          </a:blip>
          <a:srcRect t="12373"/>
          <a:stretch/>
        </p:blipFill>
        <p:spPr bwMode="auto">
          <a:xfrm>
            <a:off x="7315201" y="8879076"/>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rotWithShape="1">
          <a:blip r:embed="rId4">
            <a:extLst>
              <a:ext uri="{28A0092B-C50C-407E-A947-70E740481C1C}">
                <a14:useLocalDpi xmlns:a14="http://schemas.microsoft.com/office/drawing/2010/main" val="0"/>
              </a:ext>
            </a:extLst>
          </a:blip>
          <a:srcRect r="2891"/>
          <a:stretch/>
        </p:blipFill>
        <p:spPr>
          <a:xfrm>
            <a:off x="337970" y="834788"/>
            <a:ext cx="5596318" cy="3839289"/>
          </a:xfrm>
          <a:prstGeom prst="rect">
            <a:avLst/>
          </a:prstGeom>
          <a:ln>
            <a:solidFill>
              <a:srgbClr val="BEAF87"/>
            </a:solid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209133" y="3553195"/>
            <a:ext cx="1682494" cy="1120883"/>
          </a:xfrm>
          <a:prstGeom prst="rect">
            <a:avLst/>
          </a:prstGeom>
          <a:ln>
            <a:solidFill>
              <a:srgbClr val="BEAF87"/>
            </a:solidFill>
          </a:ln>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209133" y="2193993"/>
            <a:ext cx="1682494" cy="1120882"/>
          </a:xfrm>
          <a:prstGeom prst="rect">
            <a:avLst/>
          </a:prstGeom>
          <a:ln>
            <a:solidFill>
              <a:srgbClr val="BEAF87"/>
            </a:solidFill>
          </a:ln>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37971" y="4912218"/>
            <a:ext cx="1683028" cy="1121239"/>
          </a:xfrm>
          <a:prstGeom prst="rect">
            <a:avLst/>
          </a:prstGeom>
          <a:ln>
            <a:solidFill>
              <a:srgbClr val="BEAF87"/>
            </a:solidFill>
          </a:ln>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6209719" y="835179"/>
            <a:ext cx="1681324" cy="1120103"/>
          </a:xfrm>
          <a:prstGeom prst="rect">
            <a:avLst/>
          </a:prstGeom>
          <a:ln>
            <a:solidFill>
              <a:srgbClr val="BEAF87"/>
            </a:solidFill>
          </a:ln>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4254830" y="4912996"/>
            <a:ext cx="1680693" cy="1119682"/>
          </a:xfrm>
          <a:prstGeom prst="rect">
            <a:avLst/>
          </a:prstGeom>
          <a:ln>
            <a:solidFill>
              <a:srgbClr val="BEAF87"/>
            </a:solidFill>
          </a:ln>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6209718" y="4912396"/>
            <a:ext cx="1681324" cy="1120883"/>
          </a:xfrm>
          <a:prstGeom prst="rect">
            <a:avLst/>
          </a:prstGeom>
          <a:ln>
            <a:solidFill>
              <a:srgbClr val="BEAF87"/>
            </a:solidFill>
          </a:ln>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2297547" y="4912786"/>
            <a:ext cx="1680154" cy="1120103"/>
          </a:xfrm>
          <a:prstGeom prst="rect">
            <a:avLst/>
          </a:prstGeom>
          <a:ln>
            <a:solidFill>
              <a:srgbClr val="BEAF87"/>
            </a:solidFill>
          </a:ln>
        </p:spPr>
      </p:pic>
      <p:sp>
        <p:nvSpPr>
          <p:cNvPr id="14" name="Rectangle 13"/>
          <p:cNvSpPr/>
          <p:nvPr/>
        </p:nvSpPr>
        <p:spPr>
          <a:xfrm>
            <a:off x="337970" y="3319860"/>
            <a:ext cx="5596318" cy="1354217"/>
          </a:xfrm>
          <a:prstGeom prst="rect">
            <a:avLst/>
          </a:prstGeom>
        </p:spPr>
        <p:txBody>
          <a:bodyPr wrap="square">
            <a:spAutoFit/>
          </a:bodyPr>
          <a:lstStyle/>
          <a:p>
            <a:r>
              <a:rPr lang="en-US" sz="2800" b="1" i="1" dirty="0">
                <a:solidFill>
                  <a:srgbClr val="FFFF00"/>
                </a:solidFill>
                <a:effectLst>
                  <a:outerShdw blurRad="38100" dist="38100" dir="2700000" algn="tl">
                    <a:srgbClr val="000000">
                      <a:alpha val="43137"/>
                    </a:srgbClr>
                  </a:outerShdw>
                </a:effectLst>
                <a:latin typeface="Century Gothic" panose="020B0502020202020204" pitchFamily="34" charset="0"/>
              </a:rPr>
              <a:t>Price Reduced!!</a:t>
            </a:r>
          </a:p>
          <a:p>
            <a:r>
              <a:rPr lang="en-US" sz="2700" b="1" i="1" dirty="0">
                <a:solidFill>
                  <a:schemeClr val="bg1"/>
                </a:solidFill>
                <a:effectLst>
                  <a:outerShdw blurRad="38100" dist="38100" dir="2700000" algn="tl">
                    <a:srgbClr val="000000">
                      <a:alpha val="43137"/>
                    </a:srgbClr>
                  </a:outerShdw>
                </a:effectLst>
                <a:latin typeface="Century Gothic" panose="020B0502020202020204" pitchFamily="34" charset="0"/>
              </a:rPr>
              <a:t>Open House Sunday</a:t>
            </a:r>
          </a:p>
          <a:p>
            <a:r>
              <a:rPr lang="en-US" sz="2700" b="1" i="1">
                <a:solidFill>
                  <a:schemeClr val="bg1"/>
                </a:solidFill>
                <a:effectLst>
                  <a:outerShdw blurRad="38100" dist="38100" dir="2700000" algn="tl">
                    <a:srgbClr val="000000">
                      <a:alpha val="43137"/>
                    </a:srgbClr>
                  </a:outerShdw>
                </a:effectLst>
                <a:latin typeface="Century Gothic" panose="020B0502020202020204" pitchFamily="34" charset="0"/>
              </a:rPr>
              <a:t>December 15th </a:t>
            </a:r>
            <a:r>
              <a:rPr lang="en-US" sz="2700" b="1" i="1" dirty="0">
                <a:solidFill>
                  <a:schemeClr val="bg1"/>
                </a:solidFill>
                <a:effectLst>
                  <a:outerShdw blurRad="38100" dist="38100" dir="2700000" algn="tl">
                    <a:srgbClr val="000000">
                      <a:alpha val="43137"/>
                    </a:srgbClr>
                  </a:outerShdw>
                </a:effectLst>
                <a:latin typeface="Century Gothic" panose="020B0502020202020204" pitchFamily="34" charset="0"/>
              </a:rPr>
              <a:t>~ 1-4</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197</TotalTime>
  <Words>315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57</cp:revision>
  <dcterms:created xsi:type="dcterms:W3CDTF">2006-08-16T00:00:00Z</dcterms:created>
  <dcterms:modified xsi:type="dcterms:W3CDTF">2019-12-13T17:05:40Z</dcterms:modified>
</cp:coreProperties>
</file>