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2994" y="138"/>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9/12/2024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9/12/2024</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png"/><Relationship Id="rId3" Type="http://schemas.openxmlformats.org/officeDocument/2006/relationships/hyperlink" Target="https://player.vimeo.com/video/942864200?byline=0&amp;portrait=0&amp;autoplay=1&amp;muted=1" TargetMode="External"/><Relationship Id="rId7" Type="http://schemas.openxmlformats.org/officeDocument/2006/relationships/image" Target="../media/image4.jpeg"/><Relationship Id="rId12" Type="http://schemas.openxmlformats.org/officeDocument/2006/relationships/image" Target="../media/image9.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image" Target="../media/image2.jpeg"/><Relationship Id="rId10" Type="http://schemas.openxmlformats.org/officeDocument/2006/relationships/image" Target="../media/image7.jpeg"/><Relationship Id="rId4" Type="http://schemas.openxmlformats.org/officeDocument/2006/relationships/hyperlink" Target="https://player.vimeo.com/video/937979405?h=ac03ac69d5&amp;byline=0&amp;portrait=0&amp;autoplay=1&amp;muted=1" TargetMode="External"/><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16187" y="0"/>
            <a:ext cx="7299013" cy="4866008"/>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1869317" y="0"/>
            <a:ext cx="5429695" cy="984885"/>
          </a:xfrm>
          <a:prstGeom prst="rect">
            <a:avLst/>
          </a:prstGeom>
        </p:spPr>
        <p:txBody>
          <a:bodyPr wrap="square" lIns="0" tIns="0" rIns="0" bIns="0" anchor="t">
            <a:spAutoFit/>
          </a:bodyPr>
          <a:lstStyle/>
          <a:p>
            <a:pPr algn="ctr"/>
            <a:r>
              <a:rPr lang="en-US" sz="1800" b="1" dirty="0">
                <a:ln w="3175">
                  <a:solidFill>
                    <a:schemeClr val="tx1"/>
                  </a:solidFill>
                </a:ln>
                <a:solidFill>
                  <a:srgbClr val="FFFF00"/>
                </a:solidFill>
                <a:latin typeface="Century Gothic" panose="020B0502020202020204" pitchFamily="34" charset="0"/>
              </a:rPr>
              <a:t>$10,000 Price Improvement</a:t>
            </a:r>
          </a:p>
          <a:p>
            <a:pPr algn="ctr"/>
            <a:r>
              <a:rPr lang="en-US" sz="1800" b="1" dirty="0">
                <a:ln w="3175">
                  <a:solidFill>
                    <a:schemeClr val="tx1"/>
                  </a:solidFill>
                </a:ln>
                <a:solidFill>
                  <a:srgbClr val="FFFF00"/>
                </a:solidFill>
                <a:latin typeface="Century Gothic" panose="020B0502020202020204" pitchFamily="34" charset="0"/>
              </a:rPr>
              <a:t>Now Below Market Value At $525k</a:t>
            </a:r>
          </a:p>
          <a:p>
            <a:pPr algn="ctr"/>
            <a:r>
              <a:rPr lang="en-US" sz="1400" b="1" dirty="0">
                <a:ln w="3175">
                  <a:solidFill>
                    <a:schemeClr val="tx1"/>
                  </a:solidFill>
                </a:ln>
                <a:solidFill>
                  <a:schemeClr val="bg1"/>
                </a:solidFill>
                <a:latin typeface="Century Gothic" panose="020B0502020202020204" pitchFamily="34" charset="0"/>
              </a:rPr>
              <a:t>Open House Sunday 9/15 from1-3PM</a:t>
            </a:r>
          </a:p>
          <a:p>
            <a:pPr algn="ctr"/>
            <a:r>
              <a:rPr lang="en-US" sz="1400" b="1" dirty="0">
                <a:ln w="3175">
                  <a:solidFill>
                    <a:schemeClr val="tx1"/>
                  </a:solidFill>
                </a:ln>
                <a:solidFill>
                  <a:schemeClr val="bg1"/>
                </a:solidFill>
                <a:latin typeface="Century Gothic" panose="020B0502020202020204" pitchFamily="34" charset="0"/>
              </a:rPr>
              <a:t>$1500 Agent Bonus with an acceptable offer by 9/30</a:t>
            </a:r>
          </a:p>
        </p:txBody>
      </p:sp>
      <p:sp>
        <p:nvSpPr>
          <p:cNvPr id="2" name="Title 1"/>
          <p:cNvSpPr>
            <a:spLocks noGrp="1"/>
          </p:cNvSpPr>
          <p:nvPr>
            <p:ph type="ctrTitle"/>
          </p:nvPr>
        </p:nvSpPr>
        <p:spPr>
          <a:xfrm>
            <a:off x="1836018" y="4343400"/>
            <a:ext cx="5476800" cy="503391"/>
          </a:xfrm>
        </p:spPr>
        <p:txBody>
          <a:bodyPr anchor="ctr">
            <a:noAutofit/>
          </a:bodyPr>
          <a:lstStyle/>
          <a:p>
            <a:r>
              <a:rPr lang="en-US" sz="16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546 Four Seasons Boulevard</a:t>
            </a:r>
            <a:br>
              <a:rPr lang="en-US" sz="14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br>
            <a:r>
              <a:rPr lang="en-US" sz="11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Cane Bay Plantation | Summerville, SC 29486 | MLS# 24016410 | $525,000</a:t>
            </a:r>
            <a:endParaRPr lang="en-US" sz="1100"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endParaRPr>
          </a:p>
        </p:txBody>
      </p:sp>
      <p:sp>
        <p:nvSpPr>
          <p:cNvPr id="3" name="Subtitle 2"/>
          <p:cNvSpPr>
            <a:spLocks noGrp="1"/>
          </p:cNvSpPr>
          <p:nvPr>
            <p:ph type="subTitle" idx="1"/>
          </p:nvPr>
        </p:nvSpPr>
        <p:spPr>
          <a:xfrm>
            <a:off x="0" y="4870401"/>
            <a:ext cx="7315200" cy="3684311"/>
          </a:xfrm>
        </p:spPr>
        <p:txBody>
          <a:bodyPr anchor="ctr">
            <a:noAutofit/>
          </a:bodyPr>
          <a:lstStyle/>
          <a:p>
            <a:r>
              <a:rPr lang="en-US" sz="950" dirty="0">
                <a:solidFill>
                  <a:schemeClr val="tx1">
                    <a:lumMod val="50000"/>
                    <a:lumOff val="50000"/>
                  </a:schemeClr>
                </a:solidFill>
                <a:latin typeface="Century Gothic" panose="020B0502020202020204" pitchFamily="34" charset="0"/>
                <a:cs typeface="Microsoft Sans Serif" panose="020B0604020202020204" pitchFamily="34" charset="0"/>
              </a:rPr>
              <a:t>Welcome to 546 Four Seasons Blvd, nestled in the heart of Summerville's premier active adult community, Four Seasons. Step into luxury living with this popular 1-level Dorchester floor plan boasting 3 Bedrooms, 2.5 Baths, an unfinished FROG, and an outdoor space that feels like paradise! As you enter, notice there is no carpet, only durable and stylish LVP and tile flooring throughout. The entire interior has been re-painted, radiating a sense of modern elegance. The upgrades in this home are nothing short of exceptional, including a Custom Master Closet for organized living, state-of-the-art appliances that all convey, and thoughtful additions like high-end ceiling fans and window treatments. The FROG presents a canvas of possibilities, already painted and equipped with added shelving which could be used as a Storage Room, Craft or Sewing Space, or even ad Additional Bedroom. Even the garage has received extra attention, with custom paint, epoxy flooring for a polished finish and added storage under the steps.</a:t>
            </a:r>
          </a:p>
          <a:p>
            <a:r>
              <a:rPr lang="en-US" sz="950" dirty="0">
                <a:solidFill>
                  <a:schemeClr val="tx1">
                    <a:lumMod val="50000"/>
                    <a:lumOff val="50000"/>
                  </a:schemeClr>
                </a:solidFill>
                <a:latin typeface="Century Gothic" panose="020B0502020202020204" pitchFamily="34" charset="0"/>
                <a:cs typeface="Microsoft Sans Serif" panose="020B0604020202020204" pitchFamily="34" charset="0"/>
              </a:rPr>
              <a:t>The Grand Finale is the Outdoor Space, where $25,000 worth of upgrades transform the backyard into an oasis of relaxation and entertainment. An extended driveway welcomes guests with ample parking, while pavers adorn the screened porch and patio, providing a picturesque setting for al fresco dining or leisurely gatherings. Experience cozy evenings by the outdoor fireplace, conveniently fueled by a gas line, or bask in the warm glow of the tiki torches, enhancing the ambiance. Aluminum edging and upgraded landscaping add the finishing touches, elevating the curb appeal and creating a serene retreat to call home.</a:t>
            </a:r>
          </a:p>
          <a:p>
            <a:r>
              <a:rPr lang="en-US" sz="950" dirty="0">
                <a:solidFill>
                  <a:schemeClr val="tx1">
                    <a:lumMod val="50000"/>
                    <a:lumOff val="50000"/>
                  </a:schemeClr>
                </a:solidFill>
                <a:latin typeface="Century Gothic" panose="020B0502020202020204" pitchFamily="34" charset="0"/>
                <a:cs typeface="Microsoft Sans Serif" panose="020B0604020202020204" pitchFamily="34" charset="0"/>
              </a:rPr>
              <a:t>In Four Seasons you will never be bored, as this is the only Active Adult Community in the area that is built around a 300-acre lake with its own private boat dock! Other amazing amenities include an indoor and outdoor pool, fitness center, dog park, bocce, pickleball, tennis courts, a kayak launch and so much more! There is also a packed monthly events calendar and Full-time Lifestyle Director. Once you move to the Four Seasons, you will never want to leave! And this home is the perfect way to retire in LUXURY!</a:t>
            </a:r>
          </a:p>
          <a:p>
            <a:r>
              <a:rPr lang="en-US" sz="950" b="1" dirty="0">
                <a:solidFill>
                  <a:srgbClr val="FF0000"/>
                </a:solidFill>
                <a:latin typeface="Century Gothic" panose="020B0502020202020204" pitchFamily="34" charset="0"/>
                <a:cs typeface="Microsoft Sans Serif" panose="020B0604020202020204" pitchFamily="34" charset="0"/>
              </a:rPr>
              <a:t>$2500 Lender Credit is available with use of Preferred Lender!</a:t>
            </a:r>
          </a:p>
          <a:p>
            <a:endParaRPr lang="en-US" sz="950" i="1" dirty="0">
              <a:solidFill>
                <a:schemeClr val="tx1">
                  <a:lumMod val="50000"/>
                  <a:lumOff val="50000"/>
                </a:schemeClr>
              </a:solidFill>
              <a:latin typeface="Century Gothic" panose="020B0502020202020204" pitchFamily="34" charset="0"/>
              <a:cs typeface="Microsoft Sans Serif" panose="020B0604020202020204" pitchFamily="34" charset="0"/>
            </a:endParaRPr>
          </a:p>
          <a:p>
            <a:r>
              <a:rPr lang="en-US" sz="950" dirty="0">
                <a:solidFill>
                  <a:schemeClr val="tx1">
                    <a:lumMod val="50000"/>
                    <a:lumOff val="50000"/>
                  </a:schemeClr>
                </a:solidFill>
                <a:latin typeface="Century Gothic" panose="020B0502020202020204" pitchFamily="34" charset="0"/>
                <a:cs typeface="Microsoft Sans Serif" panose="020B0604020202020204" pitchFamily="34" charset="0"/>
                <a:hlinkClick r:id="rId3"/>
              </a:rPr>
              <a:t>House Tour</a:t>
            </a:r>
            <a:r>
              <a:rPr lang="en-US" sz="950" dirty="0">
                <a:solidFill>
                  <a:schemeClr val="tx1">
                    <a:lumMod val="50000"/>
                    <a:lumOff val="50000"/>
                  </a:schemeClr>
                </a:solidFill>
                <a:latin typeface="Century Gothic" panose="020B0502020202020204" pitchFamily="34" charset="0"/>
                <a:cs typeface="Microsoft Sans Serif" panose="020B0604020202020204" pitchFamily="34" charset="0"/>
              </a:rPr>
              <a:t> | </a:t>
            </a:r>
            <a:r>
              <a:rPr lang="en-US" sz="950" dirty="0">
                <a:solidFill>
                  <a:schemeClr val="tx1">
                    <a:lumMod val="50000"/>
                    <a:lumOff val="50000"/>
                  </a:schemeClr>
                </a:solidFill>
                <a:latin typeface="Century Gothic" panose="020B0502020202020204" pitchFamily="34" charset="0"/>
                <a:cs typeface="Microsoft Sans Serif" panose="020B0604020202020204" pitchFamily="34" charset="0"/>
                <a:hlinkClick r:id="rId4"/>
              </a:rPr>
              <a:t>Amenity Tour</a:t>
            </a:r>
            <a:endParaRPr lang="en-US" sz="950" dirty="0">
              <a:solidFill>
                <a:schemeClr val="tx1">
                  <a:lumMod val="50000"/>
                  <a:lumOff val="50000"/>
                </a:schemeClr>
              </a:solidFill>
              <a:latin typeface="Century Gothic" panose="020B0502020202020204" pitchFamily="34" charset="0"/>
              <a:cs typeface="Microsoft Sans Serif" panose="020B0604020202020204" pitchFamily="34" charset="0"/>
            </a:endParaRPr>
          </a:p>
        </p:txBody>
      </p:sp>
      <p:sp>
        <p:nvSpPr>
          <p:cNvPr id="10" name="Down Ribbon 9"/>
          <p:cNvSpPr/>
          <p:nvPr/>
        </p:nvSpPr>
        <p:spPr>
          <a:xfrm>
            <a:off x="-114301" y="-838200"/>
            <a:ext cx="7551419" cy="607889"/>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b="1" i="1" dirty="0">
                <a:solidFill>
                  <a:schemeClr val="tx1"/>
                </a:solidFill>
                <a:latin typeface="Gabriola" panose="04040605051002020D02" pitchFamily="82" charset="0"/>
              </a:rPr>
              <a:t>Darrell Creek Elevated Home With Elevator &amp; Salt Pool</a:t>
            </a:r>
          </a:p>
        </p:txBody>
      </p:sp>
      <p:sp>
        <p:nvSpPr>
          <p:cNvPr id="20" name="Rectangle 19"/>
          <p:cNvSpPr/>
          <p:nvPr/>
        </p:nvSpPr>
        <p:spPr>
          <a:xfrm>
            <a:off x="919200" y="8935594"/>
            <a:ext cx="5476801" cy="200055"/>
          </a:xfrm>
          <a:prstGeom prst="rect">
            <a:avLst/>
          </a:prstGeom>
        </p:spPr>
        <p:txBody>
          <a:bodyPr wrap="square">
            <a:spAutoFit/>
          </a:bodyPr>
          <a:lstStyle/>
          <a:p>
            <a:pPr algn="ctr"/>
            <a:r>
              <a:rPr lang="en-US" sz="700" dirty="0" err="1">
                <a:latin typeface="Century Gothic" panose="020B0502020202020204" pitchFamily="34" charset="0"/>
                <a:cs typeface="Microsoft Sans Serif" panose="020B0604020202020204" pitchFamily="34" charset="0"/>
              </a:rPr>
              <a:t>AgentOwned</a:t>
            </a:r>
            <a:r>
              <a:rPr lang="en-US" sz="700" dirty="0">
                <a:latin typeface="Century Gothic" panose="020B0502020202020204" pitchFamily="34" charset="0"/>
                <a:cs typeface="Microsoft Sans Serif" panose="020B0604020202020204" pitchFamily="34" charset="0"/>
              </a:rPr>
              <a:t> Realty Preferred Group | 824 Johnnie Dodds Blvd | Mt Pleasant, SC 29464</a:t>
            </a:r>
          </a:p>
        </p:txBody>
      </p:sp>
      <p:sp>
        <p:nvSpPr>
          <p:cNvPr id="21" name="Rectangle 20"/>
          <p:cNvSpPr/>
          <p:nvPr/>
        </p:nvSpPr>
        <p:spPr>
          <a:xfrm>
            <a:off x="1" y="8560713"/>
            <a:ext cx="7315199" cy="430887"/>
          </a:xfrm>
          <a:prstGeom prst="rect">
            <a:avLst/>
          </a:prstGeom>
        </p:spPr>
        <p:txBody>
          <a:bodyPr wrap="square">
            <a:spAutoFit/>
          </a:bodyPr>
          <a:lstStyle/>
          <a:p>
            <a:pPr algn="ctr"/>
            <a:r>
              <a:rPr lang="en-US" sz="1100" b="1" dirty="0">
                <a:latin typeface="Century Gothic" panose="020B0502020202020204" pitchFamily="34" charset="0"/>
                <a:cs typeface="Microsoft Sans Serif" panose="020B0604020202020204" pitchFamily="34" charset="0"/>
              </a:rPr>
              <a:t>Elissa Campbell</a:t>
            </a:r>
          </a:p>
          <a:p>
            <a:pPr algn="ctr"/>
            <a:r>
              <a:rPr lang="en-US" sz="1050" dirty="0">
                <a:latin typeface="Century Gothic" panose="020B0502020202020204" pitchFamily="34" charset="0"/>
              </a:rPr>
              <a:t>843-853-1433 | elissa.campbell@agentownedrealty.com</a:t>
            </a:r>
          </a:p>
        </p:txBody>
      </p:sp>
      <p:pic>
        <p:nvPicPr>
          <p:cNvPr id="5" name="Picture 4" descr="A picture containing building, porch, walkway, colonnade&#10;&#10;Description automatically generated">
            <a:extLst>
              <a:ext uri="{FF2B5EF4-FFF2-40B4-BE49-F238E27FC236}">
                <a16:creationId xmlns:a16="http://schemas.microsoft.com/office/drawing/2014/main" id="{06706907-D1C2-453C-28E6-D7D19130ADE5}"/>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915400" y="1828800"/>
            <a:ext cx="1838400" cy="1225600"/>
          </a:xfrm>
          <a:prstGeom prst="rect">
            <a:avLst/>
          </a:prstGeom>
        </p:spPr>
      </p:pic>
      <p:pic>
        <p:nvPicPr>
          <p:cNvPr id="7" name="Picture 6">
            <a:extLst>
              <a:ext uri="{FF2B5EF4-FFF2-40B4-BE49-F238E27FC236}">
                <a16:creationId xmlns:a16="http://schemas.microsoft.com/office/drawing/2014/main" id="{47FCEB88-EAC6-7E4A-0BC6-B5FCDD8DA75D}"/>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0" y="0"/>
            <a:ext cx="1837944" cy="1225296"/>
          </a:xfrm>
          <a:prstGeom prst="rect">
            <a:avLst/>
          </a:prstGeom>
          <a:ln w="12700">
            <a:solidFill>
              <a:schemeClr val="bg1"/>
            </a:solidFill>
          </a:ln>
        </p:spPr>
      </p:pic>
      <p:pic>
        <p:nvPicPr>
          <p:cNvPr id="11" name="Picture 10">
            <a:extLst>
              <a:ext uri="{FF2B5EF4-FFF2-40B4-BE49-F238E27FC236}">
                <a16:creationId xmlns:a16="http://schemas.microsoft.com/office/drawing/2014/main" id="{BCA42E15-D4BC-28C4-E9AD-CFD1847D7710}"/>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114800" y="2209800"/>
            <a:ext cx="1838400" cy="1225600"/>
          </a:xfrm>
          <a:prstGeom prst="rect">
            <a:avLst/>
          </a:prstGeom>
          <a:ln w="12700">
            <a:noFill/>
          </a:ln>
        </p:spPr>
      </p:pic>
      <p:pic>
        <p:nvPicPr>
          <p:cNvPr id="13" name="Picture 12">
            <a:extLst>
              <a:ext uri="{FF2B5EF4-FFF2-40B4-BE49-F238E27FC236}">
                <a16:creationId xmlns:a16="http://schemas.microsoft.com/office/drawing/2014/main" id="{5F9915FE-ADB6-4EA6-7B26-DC67699FDB52}"/>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4114800" y="3529931"/>
            <a:ext cx="1838400" cy="1226398"/>
          </a:xfrm>
          <a:prstGeom prst="rect">
            <a:avLst/>
          </a:prstGeom>
          <a:ln w="12700">
            <a:noFill/>
          </a:ln>
        </p:spPr>
      </p:pic>
      <p:pic>
        <p:nvPicPr>
          <p:cNvPr id="15" name="Picture 14">
            <a:extLst>
              <a:ext uri="{FF2B5EF4-FFF2-40B4-BE49-F238E27FC236}">
                <a16:creationId xmlns:a16="http://schemas.microsoft.com/office/drawing/2014/main" id="{C93028B1-4D67-3C2C-5CB4-7A83E2D4E04E}"/>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1275" y="2424210"/>
            <a:ext cx="1835850" cy="1223900"/>
          </a:xfrm>
          <a:prstGeom prst="rect">
            <a:avLst/>
          </a:prstGeom>
          <a:ln w="12700">
            <a:solidFill>
              <a:schemeClr val="bg1"/>
            </a:solidFill>
          </a:ln>
        </p:spPr>
      </p:pic>
      <p:pic>
        <p:nvPicPr>
          <p:cNvPr id="4" name="Picture 3">
            <a:extLst>
              <a:ext uri="{FF2B5EF4-FFF2-40B4-BE49-F238E27FC236}">
                <a16:creationId xmlns:a16="http://schemas.microsoft.com/office/drawing/2014/main" id="{415E4C6E-C430-7E19-2EED-A4F0FD4A6AD9}"/>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1149" y="1201008"/>
            <a:ext cx="1836102" cy="1224068"/>
          </a:xfrm>
          <a:prstGeom prst="rect">
            <a:avLst/>
          </a:prstGeom>
          <a:ln w="12700">
            <a:solidFill>
              <a:schemeClr val="bg1"/>
            </a:solidFill>
          </a:ln>
        </p:spPr>
      </p:pic>
      <p:pic>
        <p:nvPicPr>
          <p:cNvPr id="6" name="Picture 5">
            <a:extLst>
              <a:ext uri="{FF2B5EF4-FFF2-40B4-BE49-F238E27FC236}">
                <a16:creationId xmlns:a16="http://schemas.microsoft.com/office/drawing/2014/main" id="{D6304E3E-3385-7A0C-884D-EAF28995D4B8}"/>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2208008" y="7692170"/>
            <a:ext cx="1834820" cy="1221623"/>
          </a:xfrm>
          <a:prstGeom prst="rect">
            <a:avLst/>
          </a:prstGeom>
          <a:ln w="12700">
            <a:noFill/>
          </a:ln>
        </p:spPr>
      </p:pic>
      <p:pic>
        <p:nvPicPr>
          <p:cNvPr id="9" name="Picture 8">
            <a:extLst>
              <a:ext uri="{FF2B5EF4-FFF2-40B4-BE49-F238E27FC236}">
                <a16:creationId xmlns:a16="http://schemas.microsoft.com/office/drawing/2014/main" id="{FB1F376E-3331-E81E-7B42-37DC5B237BFB}"/>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80" y="3642906"/>
            <a:ext cx="1837043" cy="1223103"/>
          </a:xfrm>
          <a:prstGeom prst="rect">
            <a:avLst/>
          </a:prstGeom>
          <a:ln w="12700">
            <a:solidFill>
              <a:schemeClr val="bg1"/>
            </a:solidFill>
          </a:ln>
        </p:spPr>
      </p:pic>
      <p:sp>
        <p:nvSpPr>
          <p:cNvPr id="14" name="Diagonal Stripe 13">
            <a:extLst>
              <a:ext uri="{FF2B5EF4-FFF2-40B4-BE49-F238E27FC236}">
                <a16:creationId xmlns:a16="http://schemas.microsoft.com/office/drawing/2014/main" id="{73FAF831-4F07-F129-876A-C82D99E74752}"/>
              </a:ext>
            </a:extLst>
          </p:cNvPr>
          <p:cNvSpPr/>
          <p:nvPr/>
        </p:nvSpPr>
        <p:spPr>
          <a:xfrm rot="5400000">
            <a:off x="7768494" y="930153"/>
            <a:ext cx="2065212" cy="1905000"/>
          </a:xfrm>
          <a:prstGeom prst="diagStrip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pic>
        <p:nvPicPr>
          <p:cNvPr id="18" name="Picture 2">
            <a:extLst>
              <a:ext uri="{FF2B5EF4-FFF2-40B4-BE49-F238E27FC236}">
                <a16:creationId xmlns:a16="http://schemas.microsoft.com/office/drawing/2014/main" id="{D4B76D46-7400-86B3-23B2-0B07A82F0774}"/>
              </a:ext>
            </a:extLst>
          </p:cNvPr>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9182971" y="6019800"/>
            <a:ext cx="914400" cy="209352"/>
          </a:xfrm>
          <a:prstGeom prst="rect">
            <a:avLst/>
          </a:prstGeom>
          <a:noFill/>
          <a:extLst>
            <a:ext uri="{909E8E84-426E-40DD-AFC4-6F175D3DCCD1}">
              <a14:hiddenFill xmlns:a14="http://schemas.microsoft.com/office/drawing/2010/main">
                <a:solidFill>
                  <a:srgbClr val="FFFFFF"/>
                </a:solidFill>
              </a14:hiddenFill>
            </a:ext>
          </a:extLst>
        </p:spPr>
      </p:pic>
      <p:sp>
        <p:nvSpPr>
          <p:cNvPr id="12" name="Star: 16 Points 11">
            <a:extLst>
              <a:ext uri="{FF2B5EF4-FFF2-40B4-BE49-F238E27FC236}">
                <a16:creationId xmlns:a16="http://schemas.microsoft.com/office/drawing/2014/main" id="{1E2C8B57-FC53-61C9-6879-3B178F7187BF}"/>
              </a:ext>
            </a:extLst>
          </p:cNvPr>
          <p:cNvSpPr/>
          <p:nvPr/>
        </p:nvSpPr>
        <p:spPr>
          <a:xfrm>
            <a:off x="8915400" y="-198330"/>
            <a:ext cx="1975923" cy="1537753"/>
          </a:xfrm>
          <a:prstGeom prst="star16">
            <a:avLst/>
          </a:prstGeom>
          <a:gradFill flip="none" rotWithShape="1">
            <a:gsLst>
              <a:gs pos="0">
                <a:srgbClr val="FFFF00"/>
              </a:gs>
              <a:gs pos="100000">
                <a:schemeClr val="bg2">
                  <a:lumMod val="90000"/>
                </a:schemeClr>
              </a:gs>
            </a:gsLst>
            <a:path path="circle">
              <a:fillToRect l="50000" t="50000" r="50000" b="50000"/>
            </a:path>
            <a:tileRect/>
          </a:gra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3455790D-EA18-21FE-32C0-A28AF34EC4D4}"/>
              </a:ext>
            </a:extLst>
          </p:cNvPr>
          <p:cNvSpPr txBox="1"/>
          <p:nvPr/>
        </p:nvSpPr>
        <p:spPr>
          <a:xfrm>
            <a:off x="9123171" y="602568"/>
            <a:ext cx="1560381" cy="400110"/>
          </a:xfrm>
          <a:prstGeom prst="rect">
            <a:avLst/>
          </a:prstGeom>
          <a:noFill/>
        </p:spPr>
        <p:txBody>
          <a:bodyPr wrap="square" rtlCol="0">
            <a:spAutoFit/>
          </a:bodyPr>
          <a:lstStyle/>
          <a:p>
            <a:pPr algn="ctr"/>
            <a:r>
              <a:rPr lang="en-US" sz="1000" b="1" i="1" dirty="0">
                <a:solidFill>
                  <a:srgbClr val="FF0000"/>
                </a:solidFill>
                <a:latin typeface="Avenir Next LT Pro" panose="020B0504020202020204" pitchFamily="34" charset="0"/>
              </a:rPr>
              <a:t>Offering $2500</a:t>
            </a:r>
          </a:p>
          <a:p>
            <a:pPr algn="ctr"/>
            <a:r>
              <a:rPr lang="en-US" sz="1000" b="1" i="1" dirty="0">
                <a:solidFill>
                  <a:srgbClr val="FF0000"/>
                </a:solidFill>
                <a:latin typeface="Avenir Next LT Pro" panose="020B0504020202020204" pitchFamily="34" charset="0"/>
              </a:rPr>
              <a:t>Lender Credit</a:t>
            </a:r>
          </a:p>
        </p:txBody>
      </p:sp>
      <p:sp>
        <p:nvSpPr>
          <p:cNvPr id="22" name="TextBox 21">
            <a:extLst>
              <a:ext uri="{FF2B5EF4-FFF2-40B4-BE49-F238E27FC236}">
                <a16:creationId xmlns:a16="http://schemas.microsoft.com/office/drawing/2014/main" id="{DB696FFF-D012-C737-EBF4-FDCD6A1F1C03}"/>
              </a:ext>
            </a:extLst>
          </p:cNvPr>
          <p:cNvSpPr txBox="1"/>
          <p:nvPr/>
        </p:nvSpPr>
        <p:spPr>
          <a:xfrm>
            <a:off x="9045978" y="97719"/>
            <a:ext cx="1714767" cy="553998"/>
          </a:xfrm>
          <a:prstGeom prst="rect">
            <a:avLst/>
          </a:prstGeom>
          <a:noFill/>
        </p:spPr>
        <p:txBody>
          <a:bodyPr wrap="square">
            <a:spAutoFit/>
          </a:bodyPr>
          <a:lstStyle/>
          <a:p>
            <a:pPr algn="ctr"/>
            <a:r>
              <a:rPr lang="en-US" sz="1000" b="1" dirty="0">
                <a:latin typeface="Avenir Next LT Pro" panose="020B0504020202020204" pitchFamily="34" charset="0"/>
              </a:rPr>
              <a:t>Co-hosting with </a:t>
            </a:r>
            <a:br>
              <a:rPr lang="en-US" sz="1000" b="1" dirty="0">
                <a:latin typeface="Avenir Next LT Pro" panose="020B0504020202020204" pitchFamily="34" charset="0"/>
              </a:rPr>
            </a:br>
            <a:r>
              <a:rPr lang="en-US" sz="1000" b="1" dirty="0">
                <a:latin typeface="Avenir Next LT Pro" panose="020B0504020202020204" pitchFamily="34" charset="0"/>
              </a:rPr>
              <a:t>Lisa Wood from</a:t>
            </a:r>
            <a:br>
              <a:rPr lang="en-US" sz="1000" b="1" dirty="0">
                <a:latin typeface="Avenir Next LT Pro" panose="020B0504020202020204" pitchFamily="34" charset="0"/>
              </a:rPr>
            </a:br>
            <a:r>
              <a:rPr lang="en-US" sz="1000" b="1" dirty="0">
                <a:latin typeface="Avenir Next LT Pro" panose="020B0504020202020204" pitchFamily="34" charset="0"/>
              </a:rPr>
              <a:t>Crown Home Mortgage</a:t>
            </a:r>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561</TotalTime>
  <Words>509</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Avenir Next LT Pro</vt:lpstr>
      <vt:lpstr>Calibri</vt:lpstr>
      <vt:lpstr>Century Gothic</vt:lpstr>
      <vt:lpstr>Gabriola</vt:lpstr>
      <vt:lpstr>Office Theme</vt:lpstr>
      <vt:lpstr>546 Four Seasons Boulevard Cane Bay Plantation | Summerville, SC 29486 | MLS# 24016410 | $525,000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87</cp:revision>
  <dcterms:created xsi:type="dcterms:W3CDTF">2006-08-16T00:00:00Z</dcterms:created>
  <dcterms:modified xsi:type="dcterms:W3CDTF">2024-09-13T02:15:09Z</dcterms:modified>
</cp:coreProperties>
</file>