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00" d="100"/>
          <a:sy n="400" d="100"/>
        </p:scale>
        <p:origin x="336" y="-717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10/23/2024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png"/><Relationship Id="rId18" Type="http://schemas.openxmlformats.org/officeDocument/2006/relationships/image" Target="../media/image15.svg"/><Relationship Id="rId3" Type="http://schemas.openxmlformats.org/officeDocument/2006/relationships/hyperlink" Target="https://player.vimeo.com/video/942864200?byline=0&amp;portrait=0&amp;autoplay=1&amp;muted=1" TargetMode="External"/><Relationship Id="rId21" Type="http://schemas.openxmlformats.org/officeDocument/2006/relationships/image" Target="../media/image18.png"/><Relationship Id="rId7" Type="http://schemas.openxmlformats.org/officeDocument/2006/relationships/image" Target="../media/image4.jpeg"/><Relationship Id="rId12" Type="http://schemas.openxmlformats.org/officeDocument/2006/relationships/image" Target="../media/image9.svg"/><Relationship Id="rId17" Type="http://schemas.openxmlformats.org/officeDocument/2006/relationships/image" Target="../media/image14.png"/><Relationship Id="rId2" Type="http://schemas.openxmlformats.org/officeDocument/2006/relationships/image" Target="../media/image1.jpg"/><Relationship Id="rId16" Type="http://schemas.openxmlformats.org/officeDocument/2006/relationships/image" Target="../media/image13.svg"/><Relationship Id="rId20" Type="http://schemas.openxmlformats.org/officeDocument/2006/relationships/image" Target="../media/image17.sv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png"/><Relationship Id="rId5" Type="http://schemas.openxmlformats.org/officeDocument/2006/relationships/image" Target="../media/image2.jpeg"/><Relationship Id="rId15" Type="http://schemas.openxmlformats.org/officeDocument/2006/relationships/image" Target="../media/image12.png"/><Relationship Id="rId10" Type="http://schemas.openxmlformats.org/officeDocument/2006/relationships/image" Target="../media/image7.svg"/><Relationship Id="rId19" Type="http://schemas.openxmlformats.org/officeDocument/2006/relationships/image" Target="../media/image16.png"/><Relationship Id="rId4" Type="http://schemas.openxmlformats.org/officeDocument/2006/relationships/hyperlink" Target="https://player.vimeo.com/video/937979405?h=ac03ac69d5&amp;byline=0&amp;portrait=0&amp;autoplay=1&amp;muted=1" TargetMode="External"/><Relationship Id="rId9" Type="http://schemas.openxmlformats.org/officeDocument/2006/relationships/image" Target="../media/image6.png"/><Relationship Id="rId14" Type="http://schemas.openxmlformats.org/officeDocument/2006/relationships/image" Target="../media/image11.svg"/><Relationship Id="rId22" Type="http://schemas.openxmlformats.org/officeDocument/2006/relationships/image" Target="../media/image19.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6187" y="0"/>
            <a:ext cx="7299013" cy="4866008"/>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69317" y="0"/>
            <a:ext cx="5429695" cy="830997"/>
          </a:xfrm>
          <a:prstGeom prst="rect">
            <a:avLst/>
          </a:prstGeom>
        </p:spPr>
        <p:txBody>
          <a:bodyPr wrap="square" lIns="0" tIns="0" rIns="0" bIns="0" anchor="t">
            <a:spAutoFit/>
          </a:bodyPr>
          <a:lstStyle/>
          <a:p>
            <a:pPr algn="ctr"/>
            <a:r>
              <a:rPr lang="en-US" sz="1800" b="1" dirty="0">
                <a:ln w="3175">
                  <a:solidFill>
                    <a:schemeClr val="tx1"/>
                  </a:solidFill>
                </a:ln>
                <a:solidFill>
                  <a:srgbClr val="FFFF00"/>
                </a:solidFill>
                <a:latin typeface="Century Gothic" panose="020B0502020202020204" pitchFamily="34" charset="0"/>
              </a:rPr>
              <a:t>Back on the Market (</a:t>
            </a:r>
            <a:r>
              <a:rPr lang="en-US" sz="1800" b="1" i="1" dirty="0">
                <a:ln w="3175">
                  <a:solidFill>
                    <a:schemeClr val="tx1"/>
                  </a:solidFill>
                </a:ln>
                <a:solidFill>
                  <a:srgbClr val="FFFF00"/>
                </a:solidFill>
                <a:latin typeface="Century Gothic" panose="020B0502020202020204" pitchFamily="34" charset="0"/>
              </a:rPr>
              <a:t>at no fault of Seller</a:t>
            </a:r>
            <a:r>
              <a:rPr lang="en-US" sz="1800" b="1" dirty="0">
                <a:ln w="3175">
                  <a:solidFill>
                    <a:schemeClr val="tx1"/>
                  </a:solidFill>
                </a:ln>
                <a:solidFill>
                  <a:srgbClr val="FFFF00"/>
                </a:solidFill>
                <a:latin typeface="Century Gothic" panose="020B0502020202020204" pitchFamily="34" charset="0"/>
              </a:rPr>
              <a:t>)</a:t>
            </a:r>
            <a:br>
              <a:rPr lang="en-US" sz="1800" b="1" dirty="0">
                <a:ln w="3175">
                  <a:solidFill>
                    <a:schemeClr val="tx1"/>
                  </a:solidFill>
                </a:ln>
                <a:solidFill>
                  <a:srgbClr val="FFFF00"/>
                </a:solidFill>
                <a:latin typeface="Century Gothic" panose="020B0502020202020204" pitchFamily="34" charset="0"/>
              </a:rPr>
            </a:br>
            <a:r>
              <a:rPr lang="en-US" sz="1800" b="1" dirty="0">
                <a:ln w="3175">
                  <a:solidFill>
                    <a:schemeClr val="tx1"/>
                  </a:solidFill>
                </a:ln>
                <a:solidFill>
                  <a:srgbClr val="FFFF00"/>
                </a:solidFill>
                <a:latin typeface="Century Gothic" panose="020B0502020202020204" pitchFamily="34" charset="0"/>
              </a:rPr>
              <a:t>Price Reduced to $535,000</a:t>
            </a:r>
          </a:p>
          <a:p>
            <a:pPr algn="ctr"/>
            <a:r>
              <a:rPr lang="en-US" sz="1800" b="1" dirty="0">
                <a:ln w="3175">
                  <a:solidFill>
                    <a:schemeClr val="tx1"/>
                  </a:solidFill>
                </a:ln>
                <a:solidFill>
                  <a:schemeClr val="bg1"/>
                </a:solidFill>
                <a:latin typeface="Century Gothic" panose="020B0502020202020204" pitchFamily="34" charset="0"/>
              </a:rPr>
              <a:t>Offering a 2.5% Buyer Agency Compensation</a:t>
            </a:r>
          </a:p>
        </p:txBody>
      </p:sp>
      <p:sp>
        <p:nvSpPr>
          <p:cNvPr id="2" name="Title 1"/>
          <p:cNvSpPr>
            <a:spLocks noGrp="1"/>
          </p:cNvSpPr>
          <p:nvPr>
            <p:ph type="ctrTitle"/>
          </p:nvPr>
        </p:nvSpPr>
        <p:spPr>
          <a:xfrm>
            <a:off x="1836018" y="3786956"/>
            <a:ext cx="5476800" cy="516480"/>
          </a:xfrm>
        </p:spPr>
        <p:txBody>
          <a:bodyPr anchor="t">
            <a:noAutofit/>
          </a:bodyPr>
          <a:lstStyle/>
          <a:p>
            <a:r>
              <a:rPr lang="en-US" sz="16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546 Four Seasons Boulevard</a:t>
            </a:r>
            <a:br>
              <a:rPr lang="en-US" sz="14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Cane Bay Plantation | Summerville, SC 29486 | MLS# 24023563 | $524,900</a:t>
            </a:r>
            <a:endParaRPr lang="en-US" sz="1100"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70401"/>
            <a:ext cx="7315200" cy="3684311"/>
          </a:xfrm>
        </p:spPr>
        <p:txBody>
          <a:bodyPr anchor="ctr">
            <a:noAutofit/>
          </a:bodyPr>
          <a:lstStyle/>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Welcome to 546 Four Seasons Blvd, nestled in the heart of Summerville's premier active adult community, Four Seasons. Step into luxury living with this popular 1-level Dorchester floor plan boasting 3 Bedrooms, 2.5 Baths, an unfinished FROG, and an outdoor space that feels like paradise! As you enter, notice there is no carpet, only durable and stylish LVP and tile flooring throughout. The entire interior has been re-painted, radiating a sense of modern elegance. The upgrades in this home are nothing short of exceptional, including a Custom Master Closet for organized living, state-of-the-art appliances that all convey, and thoughtful additions like high-end ceiling fans and window treatments. The FROG presents a canvas of possibilities, already painted and equipped with added shelving which could be used as a Storage Room, Craft or Sewing Space, or even ad Additional Bedroom. Even the garage has received extra attention, with custom paint, epoxy flooring for a polished finish and added storage under the steps.</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The Grand Finale is the Outdoor Space, where $25,000 worth of upgrades transform the backyard into an oasis of relaxation and entertainment. An extended driveway welcomes guests with ample parking, while pavers adorn the screened porch and patio, providing a picturesque setting for al fresco dining or leisurely gatherings. Experience cozy evenings by the outdoor fireplace, conveniently fueled by a gas line, or bask in the warm glow of the tiki torches, enhancing the ambiance. Aluminum edging and upgraded landscaping add the finishing touches, elevating the curb appeal and creating a serene retreat to call home.</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In Four Seasons you will never be bored, as this is the only Active Adult Community in the area that is built around a 300-acre lake with its own private boat dock! Other amazing amenities include an indoor and outdoor pool, fitness center, dog park, bocce, pickleball, tennis courts, a kayak launch and so much more! There is also a packed monthly events calendar and Full-time Lifestyle Director. Once you move to the Four Seasons, you will never want to leave! And this home is the perfect way to retire in LUXURY!</a:t>
            </a:r>
          </a:p>
          <a:p>
            <a:r>
              <a:rPr lang="en-US" sz="950" b="1" dirty="0">
                <a:solidFill>
                  <a:srgbClr val="FF0000"/>
                </a:solidFill>
                <a:latin typeface="Century Gothic" panose="020B0502020202020204" pitchFamily="34" charset="0"/>
                <a:cs typeface="Microsoft Sans Serif" panose="020B0604020202020204" pitchFamily="34" charset="0"/>
              </a:rPr>
              <a:t>$2500 Lender Credit is available with use of Preferred Lender!</a:t>
            </a:r>
          </a:p>
          <a:p>
            <a:endParaRPr lang="en-US" sz="950" i="1"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 | </a:t>
            </a:r>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hlinkClick r:id="rId4"/>
              </a:rPr>
              <a:t>Amenity Tour</a:t>
            </a:r>
            <a:endParaRPr lang="en-US" sz="95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0" y="0"/>
            <a:ext cx="1837944" cy="1225296"/>
          </a:xfrm>
          <a:prstGeom prst="rect">
            <a:avLst/>
          </a:prstGeom>
          <a:ln w="12700">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275" y="2424210"/>
            <a:ext cx="1835850" cy="12239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149" y="1201008"/>
            <a:ext cx="1836102" cy="1224068"/>
          </a:xfrm>
          <a:prstGeom prst="rect">
            <a:avLst/>
          </a:prstGeom>
          <a:ln w="12700">
            <a:solidFill>
              <a:schemeClr val="bg1"/>
            </a:solid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80" y="3642906"/>
            <a:ext cx="1837043" cy="1223103"/>
          </a:xfrm>
          <a:prstGeom prst="rect">
            <a:avLst/>
          </a:prstGeom>
          <a:ln w="12700">
            <a:solidFill>
              <a:schemeClr val="bg1"/>
            </a:solidFill>
          </a:ln>
        </p:spPr>
      </p:pic>
      <p:pic>
        <p:nvPicPr>
          <p:cNvPr id="17" name="Graphic 16" descr="Ghost with solid fill">
            <a:extLst>
              <a:ext uri="{FF2B5EF4-FFF2-40B4-BE49-F238E27FC236}">
                <a16:creationId xmlns:a16="http://schemas.microsoft.com/office/drawing/2014/main" id="{F46FC8F4-CC2B-F390-277B-F95B7DA960CC}"/>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33048" y="670668"/>
            <a:ext cx="228600" cy="228600"/>
          </a:xfrm>
          <a:prstGeom prst="rect">
            <a:avLst/>
          </a:prstGeom>
        </p:spPr>
      </p:pic>
      <p:pic>
        <p:nvPicPr>
          <p:cNvPr id="19" name="Graphic 18" descr="Jack-O-Lantern with solid fill">
            <a:extLst>
              <a:ext uri="{FF2B5EF4-FFF2-40B4-BE49-F238E27FC236}">
                <a16:creationId xmlns:a16="http://schemas.microsoft.com/office/drawing/2014/main" id="{B337A423-37FC-7FA7-B2EF-6AA24449E1D7}"/>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824452" y="3267168"/>
            <a:ext cx="188297" cy="188297"/>
          </a:xfrm>
          <a:prstGeom prst="rect">
            <a:avLst/>
          </a:prstGeom>
          <a:effectLst>
            <a:outerShdw blurRad="50800" dist="38100" dir="5400000" algn="t" rotWithShape="0">
              <a:prstClr val="black">
                <a:alpha val="40000"/>
              </a:prstClr>
            </a:outerShdw>
          </a:effectLst>
        </p:spPr>
      </p:pic>
      <p:pic>
        <p:nvPicPr>
          <p:cNvPr id="23" name="Graphic 22" descr="Pointed Hat with solid fill">
            <a:extLst>
              <a:ext uri="{FF2B5EF4-FFF2-40B4-BE49-F238E27FC236}">
                <a16:creationId xmlns:a16="http://schemas.microsoft.com/office/drawing/2014/main" id="{1B1D651D-C297-DE8A-7EA6-002078670B11}"/>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5494" y="1355336"/>
            <a:ext cx="275203" cy="275203"/>
          </a:xfrm>
          <a:prstGeom prst="rect">
            <a:avLst/>
          </a:prstGeom>
        </p:spPr>
      </p:pic>
      <p:pic>
        <p:nvPicPr>
          <p:cNvPr id="24" name="Graphic 23" descr="Jack-O-Lantern with solid fill">
            <a:extLst>
              <a:ext uri="{FF2B5EF4-FFF2-40B4-BE49-F238E27FC236}">
                <a16:creationId xmlns:a16="http://schemas.microsoft.com/office/drawing/2014/main" id="{68A2F06B-AC93-9110-B91D-6E243704C0BE}"/>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261344" y="3151806"/>
            <a:ext cx="217552" cy="217552"/>
          </a:xfrm>
          <a:prstGeom prst="rect">
            <a:avLst/>
          </a:prstGeom>
        </p:spPr>
      </p:pic>
      <p:pic>
        <p:nvPicPr>
          <p:cNvPr id="25" name="Graphic 24" descr="Cauldron with solid fill">
            <a:extLst>
              <a:ext uri="{FF2B5EF4-FFF2-40B4-BE49-F238E27FC236}">
                <a16:creationId xmlns:a16="http://schemas.microsoft.com/office/drawing/2014/main" id="{6D1B73AF-91DE-B437-2FCE-FE95B4003C72}"/>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5638800" y="2286000"/>
            <a:ext cx="332474" cy="332474"/>
          </a:xfrm>
          <a:prstGeom prst="rect">
            <a:avLst/>
          </a:prstGeom>
          <a:effectLst>
            <a:outerShdw blurRad="50800" dist="38100" dir="5400000" algn="t" rotWithShape="0">
              <a:prstClr val="black">
                <a:alpha val="40000"/>
              </a:prstClr>
            </a:outerShdw>
          </a:effectLst>
        </p:spPr>
      </p:pic>
      <p:pic>
        <p:nvPicPr>
          <p:cNvPr id="26" name="Graphic 25" descr="Zombie with solid fill">
            <a:extLst>
              <a:ext uri="{FF2B5EF4-FFF2-40B4-BE49-F238E27FC236}">
                <a16:creationId xmlns:a16="http://schemas.microsoft.com/office/drawing/2014/main" id="{023916B1-51F2-0040-3F0B-0A04371516A3}"/>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1524000" y="3030156"/>
            <a:ext cx="253146" cy="253146"/>
          </a:xfrm>
          <a:prstGeom prst="rect">
            <a:avLst/>
          </a:prstGeom>
          <a:effectLst>
            <a:outerShdw blurRad="50800" dist="38100" dir="5400000" algn="t" rotWithShape="0">
              <a:prstClr val="black">
                <a:alpha val="40000"/>
              </a:prstClr>
            </a:outerShdw>
          </a:effectLst>
        </p:spPr>
      </p:pic>
      <p:sp>
        <p:nvSpPr>
          <p:cNvPr id="27" name="Title 1">
            <a:extLst>
              <a:ext uri="{FF2B5EF4-FFF2-40B4-BE49-F238E27FC236}">
                <a16:creationId xmlns:a16="http://schemas.microsoft.com/office/drawing/2014/main" id="{1F2BE6A8-F054-7653-5A2E-425BC26E4C81}"/>
              </a:ext>
            </a:extLst>
          </p:cNvPr>
          <p:cNvSpPr txBox="1">
            <a:spLocks/>
          </p:cNvSpPr>
          <p:nvPr/>
        </p:nvSpPr>
        <p:spPr>
          <a:xfrm>
            <a:off x="1838400" y="4309563"/>
            <a:ext cx="5476800" cy="556445"/>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900" b="1" dirty="0">
                <a:ln w="3175">
                  <a:solidFill>
                    <a:schemeClr val="accent6">
                      <a:lumMod val="60000"/>
                      <a:lumOff val="40000"/>
                    </a:schemeClr>
                  </a:solidFill>
                </a:ln>
                <a:solidFill>
                  <a:srgbClr val="FFFF00"/>
                </a:solidFill>
                <a:effectLst>
                  <a:outerShdw blurRad="50800" dist="38100" dir="2700000" algn="tl" rotWithShape="0">
                    <a:prstClr val="black">
                      <a:alpha val="40000"/>
                    </a:prstClr>
                  </a:outerShdw>
                </a:effectLst>
                <a:latin typeface="Juice ITC" panose="04040403040A02020202" pitchFamily="82" charset="0"/>
                <a:cs typeface="Microsoft Sans Serif" panose="020B0604020202020204" pitchFamily="34" charset="0"/>
              </a:rPr>
              <a:t>$2000 AGENT BONUS W ACCEPTABLE OFFER BY 10/31</a:t>
            </a:r>
          </a:p>
        </p:txBody>
      </p:sp>
      <p:sp>
        <p:nvSpPr>
          <p:cNvPr id="28" name="Rectangle 27">
            <a:extLst>
              <a:ext uri="{FF2B5EF4-FFF2-40B4-BE49-F238E27FC236}">
                <a16:creationId xmlns:a16="http://schemas.microsoft.com/office/drawing/2014/main" id="{9D4BCAC0-A63F-8EC3-D953-E6153EA25D65}"/>
              </a:ext>
            </a:extLst>
          </p:cNvPr>
          <p:cNvSpPr/>
          <p:nvPr/>
        </p:nvSpPr>
        <p:spPr>
          <a:xfrm>
            <a:off x="1850236" y="-1"/>
            <a:ext cx="5464964" cy="1188720"/>
          </a:xfrm>
          <a:prstGeom prst="rect">
            <a:avLst/>
          </a:prstGeom>
          <a:solidFill>
            <a:srgbClr val="FFC000"/>
          </a:solidFill>
        </p:spPr>
        <p:txBody>
          <a:bodyPr wrap="square" lIns="0" tIns="0" rIns="0" bIns="0" anchor="t">
            <a:spAutoFit/>
          </a:bodyPr>
          <a:lstStyle/>
          <a:p>
            <a:pPr algn="ctr"/>
            <a:r>
              <a:rPr lang="en-US" sz="2800" b="1" dirty="0">
                <a:ln w="3175">
                  <a:noFill/>
                </a:ln>
                <a:solidFill>
                  <a:schemeClr val="accent6">
                    <a:lumMod val="75000"/>
                  </a:schemeClr>
                </a:solidFill>
                <a:latin typeface="Chiller" panose="04020404031007020602" pitchFamily="82" charset="0"/>
              </a:rPr>
              <a:t>Festive Fall Open House</a:t>
            </a:r>
          </a:p>
          <a:p>
            <a:pPr algn="ctr"/>
            <a:r>
              <a:rPr lang="en-US" sz="2800" b="1" dirty="0">
                <a:ln w="3175">
                  <a:noFill/>
                </a:ln>
                <a:solidFill>
                  <a:schemeClr val="accent6">
                    <a:lumMod val="75000"/>
                  </a:schemeClr>
                </a:solidFill>
                <a:latin typeface="Chiller" panose="04020404031007020602" pitchFamily="82" charset="0"/>
              </a:rPr>
              <a:t>Saturday 10/26 from 1-3PM</a:t>
            </a:r>
          </a:p>
          <a:p>
            <a:pPr algn="ctr"/>
            <a:r>
              <a:rPr lang="en-US" sz="2000" b="1" dirty="0">
                <a:ln w="3175">
                  <a:noFill/>
                </a:ln>
                <a:solidFill>
                  <a:schemeClr val="accent6">
                    <a:lumMod val="50000"/>
                  </a:schemeClr>
                </a:solidFill>
                <a:latin typeface="Juice ITC" panose="04040403040A02020202" pitchFamily="82" charset="0"/>
              </a:rPr>
              <a:t>Fall Drinks And Pie Takeaway For Everyone!</a:t>
            </a:r>
          </a:p>
        </p:txBody>
      </p:sp>
      <p:pic>
        <p:nvPicPr>
          <p:cNvPr id="29" name="Graphic 28" descr="Cobweb outline">
            <a:extLst>
              <a:ext uri="{FF2B5EF4-FFF2-40B4-BE49-F238E27FC236}">
                <a16:creationId xmlns:a16="http://schemas.microsoft.com/office/drawing/2014/main" id="{097699E7-764F-7369-525B-D00B4F7D069E}"/>
              </a:ext>
            </a:extLst>
          </p:cNvPr>
          <p:cNvPicPr>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1845720" y="0"/>
            <a:ext cx="516480" cy="516480"/>
          </a:xfrm>
          <a:prstGeom prst="rect">
            <a:avLst/>
          </a:prstGeom>
        </p:spPr>
      </p:pic>
      <p:pic>
        <p:nvPicPr>
          <p:cNvPr id="30" name="Graphic 29" descr="Cobweb outline">
            <a:extLst>
              <a:ext uri="{FF2B5EF4-FFF2-40B4-BE49-F238E27FC236}">
                <a16:creationId xmlns:a16="http://schemas.microsoft.com/office/drawing/2014/main" id="{DBFFE800-4857-F674-D407-E6D46A5811DE}"/>
              </a:ext>
            </a:extLst>
          </p:cNvPr>
          <p:cNvPicPr>
            <a:picLocks noChangeAspect="1"/>
          </p:cNvPicPr>
          <p:nvPr/>
        </p:nvPicPr>
        <p:blipFill>
          <a:blip r:embed="rId21">
            <a:extLst>
              <a:ext uri="{96DAC541-7B7A-43D3-8B79-37D633B846F1}">
                <asvg:svgBlip xmlns:asvg="http://schemas.microsoft.com/office/drawing/2016/SVG/main" r:embed="rId22"/>
              </a:ext>
            </a:extLst>
          </a:blip>
          <a:stretch>
            <a:fillRect/>
          </a:stretch>
        </p:blipFill>
        <p:spPr>
          <a:xfrm flipH="1">
            <a:off x="6798720" y="0"/>
            <a:ext cx="516480" cy="516480"/>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565</TotalTime>
  <Words>508</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Chiller</vt:lpstr>
      <vt:lpstr>Juice ITC</vt:lpstr>
      <vt:lpstr>Office Theme</vt:lpstr>
      <vt:lpstr>546 Four Seasons Boulevard Cane Bay Plantation | Summerville, SC 29486 | MLS# 24023563 | $524,900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87</cp:revision>
  <dcterms:created xsi:type="dcterms:W3CDTF">2006-08-16T00:00:00Z</dcterms:created>
  <dcterms:modified xsi:type="dcterms:W3CDTF">2024-10-23T18:23:44Z</dcterms:modified>
</cp:coreProperties>
</file>